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sldIdLst>
    <p:sldId id="256" r:id="rId5"/>
    <p:sldId id="257" r:id="rId6"/>
    <p:sldId id="258" r:id="rId7"/>
    <p:sldId id="259" r:id="rId8"/>
    <p:sldId id="261" r:id="rId9"/>
    <p:sldId id="280" r:id="rId10"/>
    <p:sldId id="262" r:id="rId11"/>
    <p:sldId id="263" r:id="rId12"/>
    <p:sldId id="281"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9" r:id="rId28"/>
    <p:sldId id="282" r:id="rId29"/>
    <p:sldId id="283" r:id="rId30"/>
    <p:sldId id="278" r:id="rId31"/>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CB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44" autoAdjust="0"/>
    <p:restoredTop sz="94660"/>
  </p:normalViewPr>
  <p:slideViewPr>
    <p:cSldViewPr snapToGrid="0">
      <p:cViewPr varScale="1">
        <p:scale>
          <a:sx n="108" d="100"/>
          <a:sy n="108" d="100"/>
        </p:scale>
        <p:origin x="11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B0BC2-CB89-4865-832D-67661D5A4DE7}" type="doc">
      <dgm:prSet loTypeId="urn:microsoft.com/office/officeart/2005/8/layout/hierarchy2" loCatId="hierarchy" qsTypeId="urn:microsoft.com/office/officeart/2005/8/quickstyle/simple1" qsCatId="simple" csTypeId="urn:microsoft.com/office/officeart/2005/8/colors/accent0_3" csCatId="mainScheme" phldr="1"/>
      <dgm:spPr/>
      <dgm:t>
        <a:bodyPr/>
        <a:lstStyle/>
        <a:p>
          <a:endParaRPr lang="hu-HU"/>
        </a:p>
      </dgm:t>
    </dgm:pt>
    <dgm:pt modelId="{A215960F-DA10-4C96-A939-60BBF8D5E290}">
      <dgm:prSet phldrT="[Szöveg]" custT="1"/>
      <dgm:spPr/>
      <dgm:t>
        <a:bodyPr/>
        <a:lstStyle/>
        <a:p>
          <a:r>
            <a:rPr lang="hu-HU" sz="2000" dirty="0"/>
            <a:t>Felvételi pont</a:t>
          </a:r>
          <a:br>
            <a:rPr lang="hu-HU" sz="2000" dirty="0"/>
          </a:br>
          <a:r>
            <a:rPr lang="hu-HU" sz="2000" dirty="0" err="1"/>
            <a:t>max</a:t>
          </a:r>
          <a:r>
            <a:rPr lang="hu-HU" sz="2000" dirty="0"/>
            <a:t>. 500 pont</a:t>
          </a:r>
        </a:p>
      </dgm:t>
    </dgm:pt>
    <dgm:pt modelId="{2CD148AC-F97D-4DB0-96ED-00463BC3656E}" type="parTrans" cxnId="{5E51C71D-9A98-47C2-AAAC-A71252CD3A93}">
      <dgm:prSet/>
      <dgm:spPr/>
      <dgm:t>
        <a:bodyPr/>
        <a:lstStyle/>
        <a:p>
          <a:endParaRPr lang="hu-HU"/>
        </a:p>
      </dgm:t>
    </dgm:pt>
    <dgm:pt modelId="{FCC5DAC5-7E83-49C9-A7B0-23C784E9BB74}" type="sibTrans" cxnId="{5E51C71D-9A98-47C2-AAAC-A71252CD3A93}">
      <dgm:prSet/>
      <dgm:spPr/>
      <dgm:t>
        <a:bodyPr/>
        <a:lstStyle/>
        <a:p>
          <a:endParaRPr lang="hu-HU"/>
        </a:p>
      </dgm:t>
    </dgm:pt>
    <dgm:pt modelId="{E130CBE4-CF56-4FF6-A7DD-9FB117A0FD1E}">
      <dgm:prSet phldrT="[Szöveg]" custT="1"/>
      <dgm:spPr>
        <a:solidFill>
          <a:schemeClr val="accent1"/>
        </a:solidFill>
      </dgm:spPr>
      <dgm:t>
        <a:bodyPr/>
        <a:lstStyle/>
        <a:p>
          <a:r>
            <a:rPr lang="hu-HU" sz="2000" dirty="0"/>
            <a:t>Tanulmányi pont</a:t>
          </a:r>
          <a:br>
            <a:rPr lang="hu-HU" sz="2000" dirty="0"/>
          </a:br>
          <a:r>
            <a:rPr lang="hu-HU" sz="2000" dirty="0" err="1"/>
            <a:t>max</a:t>
          </a:r>
          <a:r>
            <a:rPr lang="hu-HU" sz="2000" dirty="0"/>
            <a:t>. 200 pont</a:t>
          </a:r>
        </a:p>
      </dgm:t>
    </dgm:pt>
    <dgm:pt modelId="{E7DBB14A-E8F6-4727-AA1E-95E0B85E311E}" type="parTrans" cxnId="{53D2F7F9-D417-4856-A362-7FFC360CC2F4}">
      <dgm:prSet/>
      <dgm:spPr/>
      <dgm:t>
        <a:bodyPr/>
        <a:lstStyle/>
        <a:p>
          <a:endParaRPr lang="hu-HU"/>
        </a:p>
      </dgm:t>
    </dgm:pt>
    <dgm:pt modelId="{D71B61CE-0B8F-4A3D-ADA8-36520AC78F2F}" type="sibTrans" cxnId="{53D2F7F9-D417-4856-A362-7FFC360CC2F4}">
      <dgm:prSet/>
      <dgm:spPr/>
      <dgm:t>
        <a:bodyPr/>
        <a:lstStyle/>
        <a:p>
          <a:endParaRPr lang="hu-HU"/>
        </a:p>
      </dgm:t>
    </dgm:pt>
    <dgm:pt modelId="{F78D8DCC-6AA4-45D7-9E69-F944B06DA398}">
      <dgm:prSet phldrT="[Szöveg]"/>
      <dgm:spPr>
        <a:solidFill>
          <a:schemeClr val="accent1"/>
        </a:solidFill>
      </dgm:spPr>
      <dgm:t>
        <a:bodyPr/>
        <a:lstStyle/>
        <a:p>
          <a:r>
            <a:rPr lang="hu-HU" dirty="0"/>
            <a:t>Öt tantárgy év végi jegyei; </a:t>
          </a:r>
          <a:r>
            <a:rPr lang="hu-HU" b="1" dirty="0"/>
            <a:t>az ötödiket az intézmény választja </a:t>
          </a:r>
          <a:r>
            <a:rPr lang="hu-HU" dirty="0"/>
            <a:t>100 pont</a:t>
          </a:r>
        </a:p>
      </dgm:t>
    </dgm:pt>
    <dgm:pt modelId="{39B68299-74A4-449C-9DB0-292E0F0998F5}" type="parTrans" cxnId="{0E1907D6-18EA-47AA-A1FD-31743D07F81D}">
      <dgm:prSet/>
      <dgm:spPr/>
      <dgm:t>
        <a:bodyPr/>
        <a:lstStyle/>
        <a:p>
          <a:endParaRPr lang="hu-HU"/>
        </a:p>
      </dgm:t>
    </dgm:pt>
    <dgm:pt modelId="{8FFBB966-B8A3-403F-8CA4-8C65FBBFFAFF}" type="sibTrans" cxnId="{0E1907D6-18EA-47AA-A1FD-31743D07F81D}">
      <dgm:prSet/>
      <dgm:spPr/>
      <dgm:t>
        <a:bodyPr/>
        <a:lstStyle/>
        <a:p>
          <a:endParaRPr lang="hu-HU"/>
        </a:p>
      </dgm:t>
    </dgm:pt>
    <dgm:pt modelId="{FDA873B0-3FD4-441D-901E-1F5880D5F2F8}">
      <dgm:prSet phldrT="[Szöveg]"/>
      <dgm:spPr>
        <a:solidFill>
          <a:schemeClr val="accent1"/>
        </a:solidFill>
      </dgm:spPr>
      <dgm:t>
        <a:bodyPr/>
        <a:lstStyle/>
        <a:p>
          <a:r>
            <a:rPr lang="hu-HU" dirty="0"/>
            <a:t>Öt érettségi tantárgy %-os eredménye alapján</a:t>
          </a:r>
          <a:br>
            <a:rPr lang="hu-HU" dirty="0"/>
          </a:br>
          <a:r>
            <a:rPr lang="hu-HU" dirty="0"/>
            <a:t>100 pont; </a:t>
          </a:r>
          <a:r>
            <a:rPr lang="hu-HU" b="1" dirty="0"/>
            <a:t>az ötödiket az intézmény választja</a:t>
          </a:r>
          <a:endParaRPr lang="hu-HU" dirty="0"/>
        </a:p>
      </dgm:t>
    </dgm:pt>
    <dgm:pt modelId="{E9F938F9-A62C-4F5B-86A4-8AC3DEE575C4}" type="parTrans" cxnId="{0EEAEF0B-B83C-4314-9894-FB7D7AA58FBB}">
      <dgm:prSet/>
      <dgm:spPr/>
      <dgm:t>
        <a:bodyPr/>
        <a:lstStyle/>
        <a:p>
          <a:endParaRPr lang="hu-HU"/>
        </a:p>
      </dgm:t>
    </dgm:pt>
    <dgm:pt modelId="{F505CB0E-5DF6-42A1-9222-5BF0742642DF}" type="sibTrans" cxnId="{0EEAEF0B-B83C-4314-9894-FB7D7AA58FBB}">
      <dgm:prSet/>
      <dgm:spPr/>
      <dgm:t>
        <a:bodyPr/>
        <a:lstStyle/>
        <a:p>
          <a:endParaRPr lang="hu-HU"/>
        </a:p>
      </dgm:t>
    </dgm:pt>
    <dgm:pt modelId="{44AD9AA5-5D3D-479E-8903-3A1CA87D10C3}">
      <dgm:prSet phldrT="[Szöveg]" custT="1"/>
      <dgm:spPr>
        <a:solidFill>
          <a:schemeClr val="accent2">
            <a:lumMod val="75000"/>
          </a:schemeClr>
        </a:solidFill>
      </dgm:spPr>
      <dgm:t>
        <a:bodyPr/>
        <a:lstStyle/>
        <a:p>
          <a:r>
            <a:rPr lang="hu-HU" sz="2000" dirty="0"/>
            <a:t>Érettségi pont</a:t>
          </a:r>
          <a:br>
            <a:rPr lang="hu-HU" sz="2000" dirty="0"/>
          </a:br>
          <a:r>
            <a:rPr lang="hu-HU" sz="2000" dirty="0" err="1"/>
            <a:t>max</a:t>
          </a:r>
          <a:r>
            <a:rPr lang="hu-HU" sz="2000" dirty="0"/>
            <a:t>. 200 pont</a:t>
          </a:r>
        </a:p>
      </dgm:t>
    </dgm:pt>
    <dgm:pt modelId="{E00EE4D0-0967-4F2D-85C1-096C8B9B7AAF}" type="parTrans" cxnId="{AD5AB78C-16BB-4E81-B9E6-6E96F1CA41D1}">
      <dgm:prSet/>
      <dgm:spPr/>
      <dgm:t>
        <a:bodyPr/>
        <a:lstStyle/>
        <a:p>
          <a:endParaRPr lang="hu-HU"/>
        </a:p>
      </dgm:t>
    </dgm:pt>
    <dgm:pt modelId="{6F38BCC4-DE2A-4BD2-9C98-91840C7A8487}" type="sibTrans" cxnId="{AD5AB78C-16BB-4E81-B9E6-6E96F1CA41D1}">
      <dgm:prSet/>
      <dgm:spPr/>
      <dgm:t>
        <a:bodyPr/>
        <a:lstStyle/>
        <a:p>
          <a:endParaRPr lang="hu-HU"/>
        </a:p>
      </dgm:t>
    </dgm:pt>
    <dgm:pt modelId="{E5D02EBF-789F-40FA-A1B1-5411F24377DF}">
      <dgm:prSet phldrT="[Szöveg]"/>
      <dgm:spPr>
        <a:solidFill>
          <a:schemeClr val="accent2">
            <a:lumMod val="75000"/>
          </a:schemeClr>
        </a:solidFill>
      </dgm:spPr>
      <dgm:t>
        <a:bodyPr/>
        <a:lstStyle/>
        <a:p>
          <a:r>
            <a:rPr lang="hu-HU"/>
            <a:t>Két érettségi tantárgy %-os eredménye alapján; </a:t>
          </a:r>
          <a:r>
            <a:rPr lang="hu-HU" b="1"/>
            <a:t>a tárgyakat és az elvárt szintet az intézmény választja</a:t>
          </a:r>
          <a:br>
            <a:rPr lang="hu-HU" b="1"/>
          </a:br>
          <a:r>
            <a:rPr lang="hu-HU" b="1"/>
            <a:t>(2/3-os szabály!)</a:t>
          </a:r>
          <a:endParaRPr lang="hu-HU" b="1" dirty="0"/>
        </a:p>
      </dgm:t>
    </dgm:pt>
    <dgm:pt modelId="{4AD3DB4B-36EE-4A49-89B1-D72047B2066E}" type="parTrans" cxnId="{1348D8FC-4FB7-46C2-9373-9EBD77852C03}">
      <dgm:prSet/>
      <dgm:spPr/>
      <dgm:t>
        <a:bodyPr/>
        <a:lstStyle/>
        <a:p>
          <a:endParaRPr lang="hu-HU"/>
        </a:p>
      </dgm:t>
    </dgm:pt>
    <dgm:pt modelId="{C83E995B-24B4-4960-9506-CA2E031A3588}" type="sibTrans" cxnId="{1348D8FC-4FB7-46C2-9373-9EBD77852C03}">
      <dgm:prSet/>
      <dgm:spPr/>
      <dgm:t>
        <a:bodyPr/>
        <a:lstStyle/>
        <a:p>
          <a:endParaRPr lang="hu-HU"/>
        </a:p>
      </dgm:t>
    </dgm:pt>
    <dgm:pt modelId="{DEBFDD06-2EC6-4B59-BDD9-41FBCE8112C8}">
      <dgm:prSet phldrT="[Szöveg]" custT="1"/>
      <dgm:spPr>
        <a:solidFill>
          <a:srgbClr val="A50021"/>
        </a:solidFill>
      </dgm:spPr>
      <dgm:t>
        <a:bodyPr/>
        <a:lstStyle/>
        <a:p>
          <a:r>
            <a:rPr lang="hu-HU" sz="2000" dirty="0"/>
            <a:t>Intézményi pont</a:t>
          </a:r>
          <a:br>
            <a:rPr lang="hu-HU" sz="2000" dirty="0"/>
          </a:br>
          <a:r>
            <a:rPr lang="hu-HU" sz="2000" dirty="0" err="1"/>
            <a:t>max</a:t>
          </a:r>
          <a:r>
            <a:rPr lang="hu-HU" sz="2000" dirty="0"/>
            <a:t>. 100 pont</a:t>
          </a:r>
        </a:p>
      </dgm:t>
    </dgm:pt>
    <dgm:pt modelId="{4D99E8DC-49E5-4C7C-8A09-3A41B197BD72}" type="parTrans" cxnId="{A4BF532E-549A-486C-A709-557526EE7FFD}">
      <dgm:prSet/>
      <dgm:spPr/>
      <dgm:t>
        <a:bodyPr/>
        <a:lstStyle/>
        <a:p>
          <a:endParaRPr lang="hu-HU"/>
        </a:p>
      </dgm:t>
    </dgm:pt>
    <dgm:pt modelId="{8D0233E5-271D-4189-9B7D-CC036FC4B659}" type="sibTrans" cxnId="{A4BF532E-549A-486C-A709-557526EE7FFD}">
      <dgm:prSet/>
      <dgm:spPr/>
      <dgm:t>
        <a:bodyPr/>
        <a:lstStyle/>
        <a:p>
          <a:endParaRPr lang="hu-HU"/>
        </a:p>
      </dgm:t>
    </dgm:pt>
    <dgm:pt modelId="{B1310F16-9F4A-4EEE-9A12-918E10060ADB}">
      <dgm:prSet phldrT="[Szöveg]" custT="1"/>
      <dgm:spPr>
        <a:solidFill>
          <a:srgbClr val="A50021"/>
        </a:solidFill>
      </dgm:spPr>
      <dgm:t>
        <a:bodyPr/>
        <a:lstStyle/>
        <a:p>
          <a:r>
            <a:rPr lang="hu-HU" sz="1600" b="1" dirty="0"/>
            <a:t>Az intézmény által meghatározott jogcímek alapján</a:t>
          </a:r>
        </a:p>
      </dgm:t>
    </dgm:pt>
    <dgm:pt modelId="{17BA209A-54CC-43FD-B1A0-6D5D51407665}" type="parTrans" cxnId="{CCB4E2BE-8FFB-4BE3-8ABF-57755993592B}">
      <dgm:prSet/>
      <dgm:spPr/>
      <dgm:t>
        <a:bodyPr/>
        <a:lstStyle/>
        <a:p>
          <a:endParaRPr lang="hu-HU"/>
        </a:p>
      </dgm:t>
    </dgm:pt>
    <dgm:pt modelId="{7F5CB0B5-D798-4586-973D-793856537F76}" type="sibTrans" cxnId="{CCB4E2BE-8FFB-4BE3-8ABF-57755993592B}">
      <dgm:prSet/>
      <dgm:spPr/>
      <dgm:t>
        <a:bodyPr/>
        <a:lstStyle/>
        <a:p>
          <a:endParaRPr lang="hu-HU"/>
        </a:p>
      </dgm:t>
    </dgm:pt>
    <dgm:pt modelId="{D6DB3D7C-F0DD-4980-B417-F3B05455E2B1}" type="pres">
      <dgm:prSet presAssocID="{E74B0BC2-CB89-4865-832D-67661D5A4DE7}" presName="diagram" presStyleCnt="0">
        <dgm:presLayoutVars>
          <dgm:chPref val="1"/>
          <dgm:dir/>
          <dgm:animOne val="branch"/>
          <dgm:animLvl val="lvl"/>
          <dgm:resizeHandles val="exact"/>
        </dgm:presLayoutVars>
      </dgm:prSet>
      <dgm:spPr/>
    </dgm:pt>
    <dgm:pt modelId="{D241F8C0-DD86-4AE1-8462-7A3A4828393A}" type="pres">
      <dgm:prSet presAssocID="{A215960F-DA10-4C96-A939-60BBF8D5E290}" presName="root1" presStyleCnt="0"/>
      <dgm:spPr/>
    </dgm:pt>
    <dgm:pt modelId="{58B31836-9027-43A7-8E22-EEB5841B2424}" type="pres">
      <dgm:prSet presAssocID="{A215960F-DA10-4C96-A939-60BBF8D5E290}" presName="LevelOneTextNode" presStyleLbl="node0" presStyleIdx="0" presStyleCnt="1">
        <dgm:presLayoutVars>
          <dgm:chPref val="3"/>
        </dgm:presLayoutVars>
      </dgm:prSet>
      <dgm:spPr/>
    </dgm:pt>
    <dgm:pt modelId="{2E8A9941-70E6-41A5-8B00-986207A09B00}" type="pres">
      <dgm:prSet presAssocID="{A215960F-DA10-4C96-A939-60BBF8D5E290}" presName="level2hierChild" presStyleCnt="0"/>
      <dgm:spPr/>
    </dgm:pt>
    <dgm:pt modelId="{0FD6D4CF-CA42-45FE-A981-E2DD05FEEA3E}" type="pres">
      <dgm:prSet presAssocID="{E7DBB14A-E8F6-4727-AA1E-95E0B85E311E}" presName="conn2-1" presStyleLbl="parChTrans1D2" presStyleIdx="0" presStyleCnt="3"/>
      <dgm:spPr/>
    </dgm:pt>
    <dgm:pt modelId="{E1DFEFE2-DB87-45F8-BEC8-0BD111B68EBF}" type="pres">
      <dgm:prSet presAssocID="{E7DBB14A-E8F6-4727-AA1E-95E0B85E311E}" presName="connTx" presStyleLbl="parChTrans1D2" presStyleIdx="0" presStyleCnt="3"/>
      <dgm:spPr/>
    </dgm:pt>
    <dgm:pt modelId="{42014DD6-F66D-4CA8-A4B3-F02090F44F78}" type="pres">
      <dgm:prSet presAssocID="{E130CBE4-CF56-4FF6-A7DD-9FB117A0FD1E}" presName="root2" presStyleCnt="0"/>
      <dgm:spPr/>
    </dgm:pt>
    <dgm:pt modelId="{6AB8D7BB-DBEA-4283-9173-3AEAF556FF32}" type="pres">
      <dgm:prSet presAssocID="{E130CBE4-CF56-4FF6-A7DD-9FB117A0FD1E}" presName="LevelTwoTextNode" presStyleLbl="node2" presStyleIdx="0" presStyleCnt="3">
        <dgm:presLayoutVars>
          <dgm:chPref val="3"/>
        </dgm:presLayoutVars>
      </dgm:prSet>
      <dgm:spPr/>
    </dgm:pt>
    <dgm:pt modelId="{39222049-99C6-4FAF-818D-3D5BD4F04811}" type="pres">
      <dgm:prSet presAssocID="{E130CBE4-CF56-4FF6-A7DD-9FB117A0FD1E}" presName="level3hierChild" presStyleCnt="0"/>
      <dgm:spPr/>
    </dgm:pt>
    <dgm:pt modelId="{633A882F-A2CA-4085-A97F-123A6D0D1FB9}" type="pres">
      <dgm:prSet presAssocID="{39B68299-74A4-449C-9DB0-292E0F0998F5}" presName="conn2-1" presStyleLbl="parChTrans1D3" presStyleIdx="0" presStyleCnt="4"/>
      <dgm:spPr/>
    </dgm:pt>
    <dgm:pt modelId="{4A1A4963-0593-45C6-A4EA-AAAE79D3189F}" type="pres">
      <dgm:prSet presAssocID="{39B68299-74A4-449C-9DB0-292E0F0998F5}" presName="connTx" presStyleLbl="parChTrans1D3" presStyleIdx="0" presStyleCnt="4"/>
      <dgm:spPr/>
    </dgm:pt>
    <dgm:pt modelId="{BA2223E4-9224-4F45-B4A0-8540D147E604}" type="pres">
      <dgm:prSet presAssocID="{F78D8DCC-6AA4-45D7-9E69-F944B06DA398}" presName="root2" presStyleCnt="0"/>
      <dgm:spPr/>
    </dgm:pt>
    <dgm:pt modelId="{B2D1DF2E-7419-4A8E-AC0D-43698CC0444E}" type="pres">
      <dgm:prSet presAssocID="{F78D8DCC-6AA4-45D7-9E69-F944B06DA398}" presName="LevelTwoTextNode" presStyleLbl="node3" presStyleIdx="0" presStyleCnt="4">
        <dgm:presLayoutVars>
          <dgm:chPref val="3"/>
        </dgm:presLayoutVars>
      </dgm:prSet>
      <dgm:spPr/>
    </dgm:pt>
    <dgm:pt modelId="{39E8E91F-E016-4CA3-B7E4-E9F3A5812E29}" type="pres">
      <dgm:prSet presAssocID="{F78D8DCC-6AA4-45D7-9E69-F944B06DA398}" presName="level3hierChild" presStyleCnt="0"/>
      <dgm:spPr/>
    </dgm:pt>
    <dgm:pt modelId="{7273F01F-A04C-4B8B-BE88-2876526C7E78}" type="pres">
      <dgm:prSet presAssocID="{E9F938F9-A62C-4F5B-86A4-8AC3DEE575C4}" presName="conn2-1" presStyleLbl="parChTrans1D3" presStyleIdx="1" presStyleCnt="4"/>
      <dgm:spPr/>
    </dgm:pt>
    <dgm:pt modelId="{BD964F72-D105-4184-B0A5-0D76959D4BF4}" type="pres">
      <dgm:prSet presAssocID="{E9F938F9-A62C-4F5B-86A4-8AC3DEE575C4}" presName="connTx" presStyleLbl="parChTrans1D3" presStyleIdx="1" presStyleCnt="4"/>
      <dgm:spPr/>
    </dgm:pt>
    <dgm:pt modelId="{2036FD06-53CD-4DC8-A1EF-BCFEFCC88C2E}" type="pres">
      <dgm:prSet presAssocID="{FDA873B0-3FD4-441D-901E-1F5880D5F2F8}" presName="root2" presStyleCnt="0"/>
      <dgm:spPr/>
    </dgm:pt>
    <dgm:pt modelId="{D6CA606E-F31D-4348-96AD-0E28B18AA881}" type="pres">
      <dgm:prSet presAssocID="{FDA873B0-3FD4-441D-901E-1F5880D5F2F8}" presName="LevelTwoTextNode" presStyleLbl="node3" presStyleIdx="1" presStyleCnt="4">
        <dgm:presLayoutVars>
          <dgm:chPref val="3"/>
        </dgm:presLayoutVars>
      </dgm:prSet>
      <dgm:spPr/>
    </dgm:pt>
    <dgm:pt modelId="{37E5F112-F190-4940-9E4B-2C01DDD497CC}" type="pres">
      <dgm:prSet presAssocID="{FDA873B0-3FD4-441D-901E-1F5880D5F2F8}" presName="level3hierChild" presStyleCnt="0"/>
      <dgm:spPr/>
    </dgm:pt>
    <dgm:pt modelId="{A1065F34-0944-4D5B-8C2C-12E4E7C9E8D6}" type="pres">
      <dgm:prSet presAssocID="{E00EE4D0-0967-4F2D-85C1-096C8B9B7AAF}" presName="conn2-1" presStyleLbl="parChTrans1D2" presStyleIdx="1" presStyleCnt="3"/>
      <dgm:spPr/>
    </dgm:pt>
    <dgm:pt modelId="{8E6B9A87-C1D5-4980-89B2-F3281DDC07D1}" type="pres">
      <dgm:prSet presAssocID="{E00EE4D0-0967-4F2D-85C1-096C8B9B7AAF}" presName="connTx" presStyleLbl="parChTrans1D2" presStyleIdx="1" presStyleCnt="3"/>
      <dgm:spPr/>
    </dgm:pt>
    <dgm:pt modelId="{A8AF4ABD-536F-4F33-B853-BF807A13B39D}" type="pres">
      <dgm:prSet presAssocID="{44AD9AA5-5D3D-479E-8903-3A1CA87D10C3}" presName="root2" presStyleCnt="0"/>
      <dgm:spPr/>
    </dgm:pt>
    <dgm:pt modelId="{4F0AECA9-20CA-47EC-A752-5BAF59FB78EA}" type="pres">
      <dgm:prSet presAssocID="{44AD9AA5-5D3D-479E-8903-3A1CA87D10C3}" presName="LevelTwoTextNode" presStyleLbl="node2" presStyleIdx="1" presStyleCnt="3">
        <dgm:presLayoutVars>
          <dgm:chPref val="3"/>
        </dgm:presLayoutVars>
      </dgm:prSet>
      <dgm:spPr/>
    </dgm:pt>
    <dgm:pt modelId="{AECD8E1F-6F61-4006-BF21-57CCCC22E8E2}" type="pres">
      <dgm:prSet presAssocID="{44AD9AA5-5D3D-479E-8903-3A1CA87D10C3}" presName="level3hierChild" presStyleCnt="0"/>
      <dgm:spPr/>
    </dgm:pt>
    <dgm:pt modelId="{6C059BB7-D666-45A6-855A-46E9BE369BAA}" type="pres">
      <dgm:prSet presAssocID="{4AD3DB4B-36EE-4A49-89B1-D72047B2066E}" presName="conn2-1" presStyleLbl="parChTrans1D3" presStyleIdx="2" presStyleCnt="4"/>
      <dgm:spPr/>
    </dgm:pt>
    <dgm:pt modelId="{BCB4FC22-8A6B-49AB-9A03-0306F3F39236}" type="pres">
      <dgm:prSet presAssocID="{4AD3DB4B-36EE-4A49-89B1-D72047B2066E}" presName="connTx" presStyleLbl="parChTrans1D3" presStyleIdx="2" presStyleCnt="4"/>
      <dgm:spPr/>
    </dgm:pt>
    <dgm:pt modelId="{4EC543E0-94B6-483A-BD43-D66915128BBA}" type="pres">
      <dgm:prSet presAssocID="{E5D02EBF-789F-40FA-A1B1-5411F24377DF}" presName="root2" presStyleCnt="0"/>
      <dgm:spPr/>
    </dgm:pt>
    <dgm:pt modelId="{20D03A2E-51B0-4001-882A-DFB08C679B52}" type="pres">
      <dgm:prSet presAssocID="{E5D02EBF-789F-40FA-A1B1-5411F24377DF}" presName="LevelTwoTextNode" presStyleLbl="node3" presStyleIdx="2" presStyleCnt="4">
        <dgm:presLayoutVars>
          <dgm:chPref val="3"/>
        </dgm:presLayoutVars>
      </dgm:prSet>
      <dgm:spPr/>
    </dgm:pt>
    <dgm:pt modelId="{67C606AA-0B3C-41F4-BACF-A349FA163BDA}" type="pres">
      <dgm:prSet presAssocID="{E5D02EBF-789F-40FA-A1B1-5411F24377DF}" presName="level3hierChild" presStyleCnt="0"/>
      <dgm:spPr/>
    </dgm:pt>
    <dgm:pt modelId="{E383E43E-A02C-4977-8D03-27CA04C8417B}" type="pres">
      <dgm:prSet presAssocID="{4D99E8DC-49E5-4C7C-8A09-3A41B197BD72}" presName="conn2-1" presStyleLbl="parChTrans1D2" presStyleIdx="2" presStyleCnt="3"/>
      <dgm:spPr/>
    </dgm:pt>
    <dgm:pt modelId="{26B2732E-AC04-4537-8BD4-5D4052A23F09}" type="pres">
      <dgm:prSet presAssocID="{4D99E8DC-49E5-4C7C-8A09-3A41B197BD72}" presName="connTx" presStyleLbl="parChTrans1D2" presStyleIdx="2" presStyleCnt="3"/>
      <dgm:spPr/>
    </dgm:pt>
    <dgm:pt modelId="{47B2B462-BB81-4A2D-A01A-E287F0E0128B}" type="pres">
      <dgm:prSet presAssocID="{DEBFDD06-2EC6-4B59-BDD9-41FBCE8112C8}" presName="root2" presStyleCnt="0"/>
      <dgm:spPr/>
    </dgm:pt>
    <dgm:pt modelId="{B500F02F-EED4-4DBB-8DC7-3EF3615085E7}" type="pres">
      <dgm:prSet presAssocID="{DEBFDD06-2EC6-4B59-BDD9-41FBCE8112C8}" presName="LevelTwoTextNode" presStyleLbl="node2" presStyleIdx="2" presStyleCnt="3">
        <dgm:presLayoutVars>
          <dgm:chPref val="3"/>
        </dgm:presLayoutVars>
      </dgm:prSet>
      <dgm:spPr/>
    </dgm:pt>
    <dgm:pt modelId="{0E97170C-FD25-4F22-9777-C176E3F1B281}" type="pres">
      <dgm:prSet presAssocID="{DEBFDD06-2EC6-4B59-BDD9-41FBCE8112C8}" presName="level3hierChild" presStyleCnt="0"/>
      <dgm:spPr/>
    </dgm:pt>
    <dgm:pt modelId="{C5623A2C-B2BF-439F-8C55-8CBCAFA20715}" type="pres">
      <dgm:prSet presAssocID="{17BA209A-54CC-43FD-B1A0-6D5D51407665}" presName="conn2-1" presStyleLbl="parChTrans1D3" presStyleIdx="3" presStyleCnt="4"/>
      <dgm:spPr/>
    </dgm:pt>
    <dgm:pt modelId="{585CEB37-0EDE-4FFC-8A20-A20379EE1F3B}" type="pres">
      <dgm:prSet presAssocID="{17BA209A-54CC-43FD-B1A0-6D5D51407665}" presName="connTx" presStyleLbl="parChTrans1D3" presStyleIdx="3" presStyleCnt="4"/>
      <dgm:spPr/>
    </dgm:pt>
    <dgm:pt modelId="{A8E41E38-5FCF-44F1-990B-8DBC1D000046}" type="pres">
      <dgm:prSet presAssocID="{B1310F16-9F4A-4EEE-9A12-918E10060ADB}" presName="root2" presStyleCnt="0"/>
      <dgm:spPr/>
    </dgm:pt>
    <dgm:pt modelId="{A4EB812A-AA01-41F2-9702-BDF87170641A}" type="pres">
      <dgm:prSet presAssocID="{B1310F16-9F4A-4EEE-9A12-918E10060ADB}" presName="LevelTwoTextNode" presStyleLbl="node3" presStyleIdx="3" presStyleCnt="4">
        <dgm:presLayoutVars>
          <dgm:chPref val="3"/>
        </dgm:presLayoutVars>
      </dgm:prSet>
      <dgm:spPr/>
    </dgm:pt>
    <dgm:pt modelId="{FBBB1D52-F8C4-497A-BED1-4CC380D33883}" type="pres">
      <dgm:prSet presAssocID="{B1310F16-9F4A-4EEE-9A12-918E10060ADB}" presName="level3hierChild" presStyleCnt="0"/>
      <dgm:spPr/>
    </dgm:pt>
  </dgm:ptLst>
  <dgm:cxnLst>
    <dgm:cxn modelId="{0EEAEF0B-B83C-4314-9894-FB7D7AA58FBB}" srcId="{E130CBE4-CF56-4FF6-A7DD-9FB117A0FD1E}" destId="{FDA873B0-3FD4-441D-901E-1F5880D5F2F8}" srcOrd="1" destOrd="0" parTransId="{E9F938F9-A62C-4F5B-86A4-8AC3DEE575C4}" sibTransId="{F505CB0E-5DF6-42A1-9222-5BF0742642DF}"/>
    <dgm:cxn modelId="{5E51C71D-9A98-47C2-AAAC-A71252CD3A93}" srcId="{E74B0BC2-CB89-4865-832D-67661D5A4DE7}" destId="{A215960F-DA10-4C96-A939-60BBF8D5E290}" srcOrd="0" destOrd="0" parTransId="{2CD148AC-F97D-4DB0-96ED-00463BC3656E}" sibTransId="{FCC5DAC5-7E83-49C9-A7B0-23C784E9BB74}"/>
    <dgm:cxn modelId="{8CD00823-2D2F-465E-B664-F0FF3AC4E5CA}" type="presOf" srcId="{4AD3DB4B-36EE-4A49-89B1-D72047B2066E}" destId="{BCB4FC22-8A6B-49AB-9A03-0306F3F39236}" srcOrd="1" destOrd="0" presId="urn:microsoft.com/office/officeart/2005/8/layout/hierarchy2"/>
    <dgm:cxn modelId="{A4BF532E-549A-486C-A709-557526EE7FFD}" srcId="{A215960F-DA10-4C96-A939-60BBF8D5E290}" destId="{DEBFDD06-2EC6-4B59-BDD9-41FBCE8112C8}" srcOrd="2" destOrd="0" parTransId="{4D99E8DC-49E5-4C7C-8A09-3A41B197BD72}" sibTransId="{8D0233E5-271D-4189-9B7D-CC036FC4B659}"/>
    <dgm:cxn modelId="{39A5FB31-3C4B-4C73-8570-D34518AADA22}" type="presOf" srcId="{F78D8DCC-6AA4-45D7-9E69-F944B06DA398}" destId="{B2D1DF2E-7419-4A8E-AC0D-43698CC0444E}" srcOrd="0" destOrd="0" presId="urn:microsoft.com/office/officeart/2005/8/layout/hierarchy2"/>
    <dgm:cxn modelId="{12C2B93A-A9E6-44CF-A1E9-9A30D5766F53}" type="presOf" srcId="{17BA209A-54CC-43FD-B1A0-6D5D51407665}" destId="{585CEB37-0EDE-4FFC-8A20-A20379EE1F3B}" srcOrd="1" destOrd="0" presId="urn:microsoft.com/office/officeart/2005/8/layout/hierarchy2"/>
    <dgm:cxn modelId="{69AB1145-A38C-4038-9693-822B795C36CF}" type="presOf" srcId="{DEBFDD06-2EC6-4B59-BDD9-41FBCE8112C8}" destId="{B500F02F-EED4-4DBB-8DC7-3EF3615085E7}" srcOrd="0" destOrd="0" presId="urn:microsoft.com/office/officeart/2005/8/layout/hierarchy2"/>
    <dgm:cxn modelId="{B54D1B66-2A5B-46E1-B96C-6ABE7EB26E71}" type="presOf" srcId="{4AD3DB4B-36EE-4A49-89B1-D72047B2066E}" destId="{6C059BB7-D666-45A6-855A-46E9BE369BAA}" srcOrd="0" destOrd="0" presId="urn:microsoft.com/office/officeart/2005/8/layout/hierarchy2"/>
    <dgm:cxn modelId="{F54C656B-D0AF-4363-B306-66FCBE71D3AA}" type="presOf" srcId="{E7DBB14A-E8F6-4727-AA1E-95E0B85E311E}" destId="{0FD6D4CF-CA42-45FE-A981-E2DD05FEEA3E}" srcOrd="0" destOrd="0" presId="urn:microsoft.com/office/officeart/2005/8/layout/hierarchy2"/>
    <dgm:cxn modelId="{647FFB50-5467-4AE8-A5C8-30DE639505ED}" type="presOf" srcId="{E00EE4D0-0967-4F2D-85C1-096C8B9B7AAF}" destId="{A1065F34-0944-4D5B-8C2C-12E4E7C9E8D6}" srcOrd="0" destOrd="0" presId="urn:microsoft.com/office/officeart/2005/8/layout/hierarchy2"/>
    <dgm:cxn modelId="{653DE557-AAC1-4DB6-97DD-D235BB14B4A0}" type="presOf" srcId="{44AD9AA5-5D3D-479E-8903-3A1CA87D10C3}" destId="{4F0AECA9-20CA-47EC-A752-5BAF59FB78EA}" srcOrd="0" destOrd="0" presId="urn:microsoft.com/office/officeart/2005/8/layout/hierarchy2"/>
    <dgm:cxn modelId="{03A4837A-BA1C-4476-A40F-3B2800B29E40}" type="presOf" srcId="{39B68299-74A4-449C-9DB0-292E0F0998F5}" destId="{4A1A4963-0593-45C6-A4EA-AAAE79D3189F}" srcOrd="1" destOrd="0" presId="urn:microsoft.com/office/officeart/2005/8/layout/hierarchy2"/>
    <dgm:cxn modelId="{AC45E67D-55C6-4D69-956F-94A6CC9F320C}" type="presOf" srcId="{A215960F-DA10-4C96-A939-60BBF8D5E290}" destId="{58B31836-9027-43A7-8E22-EEB5841B2424}" srcOrd="0" destOrd="0" presId="urn:microsoft.com/office/officeart/2005/8/layout/hierarchy2"/>
    <dgm:cxn modelId="{BE56AD81-FF20-46D8-920B-6EDCF41A4DF0}" type="presOf" srcId="{E9F938F9-A62C-4F5B-86A4-8AC3DEE575C4}" destId="{BD964F72-D105-4184-B0A5-0D76959D4BF4}" srcOrd="1" destOrd="0" presId="urn:microsoft.com/office/officeart/2005/8/layout/hierarchy2"/>
    <dgm:cxn modelId="{AFCFF788-5E87-4620-B1A8-81FB8D02B30F}" type="presOf" srcId="{17BA209A-54CC-43FD-B1A0-6D5D51407665}" destId="{C5623A2C-B2BF-439F-8C55-8CBCAFA20715}" srcOrd="0" destOrd="0" presId="urn:microsoft.com/office/officeart/2005/8/layout/hierarchy2"/>
    <dgm:cxn modelId="{BBC7188B-1FBE-42D3-9F49-656C5F71A819}" type="presOf" srcId="{4D99E8DC-49E5-4C7C-8A09-3A41B197BD72}" destId="{E383E43E-A02C-4977-8D03-27CA04C8417B}" srcOrd="0" destOrd="0" presId="urn:microsoft.com/office/officeart/2005/8/layout/hierarchy2"/>
    <dgm:cxn modelId="{92D22F8B-3FCC-4825-A6CC-050F796D73A9}" type="presOf" srcId="{39B68299-74A4-449C-9DB0-292E0F0998F5}" destId="{633A882F-A2CA-4085-A97F-123A6D0D1FB9}" srcOrd="0" destOrd="0" presId="urn:microsoft.com/office/officeart/2005/8/layout/hierarchy2"/>
    <dgm:cxn modelId="{AD5AB78C-16BB-4E81-B9E6-6E96F1CA41D1}" srcId="{A215960F-DA10-4C96-A939-60BBF8D5E290}" destId="{44AD9AA5-5D3D-479E-8903-3A1CA87D10C3}" srcOrd="1" destOrd="0" parTransId="{E00EE4D0-0967-4F2D-85C1-096C8B9B7AAF}" sibTransId="{6F38BCC4-DE2A-4BD2-9C98-91840C7A8487}"/>
    <dgm:cxn modelId="{9299A98F-74DA-4738-9FE5-8D8FCC54A712}" type="presOf" srcId="{E5D02EBF-789F-40FA-A1B1-5411F24377DF}" destId="{20D03A2E-51B0-4001-882A-DFB08C679B52}" srcOrd="0" destOrd="0" presId="urn:microsoft.com/office/officeart/2005/8/layout/hierarchy2"/>
    <dgm:cxn modelId="{6269B295-0427-42A1-A342-95236AE12B11}" type="presOf" srcId="{E74B0BC2-CB89-4865-832D-67661D5A4DE7}" destId="{D6DB3D7C-F0DD-4980-B417-F3B05455E2B1}" srcOrd="0" destOrd="0" presId="urn:microsoft.com/office/officeart/2005/8/layout/hierarchy2"/>
    <dgm:cxn modelId="{D6A6B3A9-19B9-47DA-AA06-11B19AA4CF9F}" type="presOf" srcId="{E7DBB14A-E8F6-4727-AA1E-95E0B85E311E}" destId="{E1DFEFE2-DB87-45F8-BEC8-0BD111B68EBF}" srcOrd="1" destOrd="0" presId="urn:microsoft.com/office/officeart/2005/8/layout/hierarchy2"/>
    <dgm:cxn modelId="{1EAEA3AA-2D70-4FCC-93A1-B5F4C8CFFB9C}" type="presOf" srcId="{E130CBE4-CF56-4FF6-A7DD-9FB117A0FD1E}" destId="{6AB8D7BB-DBEA-4283-9173-3AEAF556FF32}" srcOrd="0" destOrd="0" presId="urn:microsoft.com/office/officeart/2005/8/layout/hierarchy2"/>
    <dgm:cxn modelId="{CFD0C4B7-2092-4D25-852F-55B7068A40A9}" type="presOf" srcId="{4D99E8DC-49E5-4C7C-8A09-3A41B197BD72}" destId="{26B2732E-AC04-4537-8BD4-5D4052A23F09}" srcOrd="1" destOrd="0" presId="urn:microsoft.com/office/officeart/2005/8/layout/hierarchy2"/>
    <dgm:cxn modelId="{CCB4E2BE-8FFB-4BE3-8ABF-57755993592B}" srcId="{DEBFDD06-2EC6-4B59-BDD9-41FBCE8112C8}" destId="{B1310F16-9F4A-4EEE-9A12-918E10060ADB}" srcOrd="0" destOrd="0" parTransId="{17BA209A-54CC-43FD-B1A0-6D5D51407665}" sibTransId="{7F5CB0B5-D798-4586-973D-793856537F76}"/>
    <dgm:cxn modelId="{825A3EC0-6D28-4A1D-A519-4E5022632409}" type="presOf" srcId="{FDA873B0-3FD4-441D-901E-1F5880D5F2F8}" destId="{D6CA606E-F31D-4348-96AD-0E28B18AA881}" srcOrd="0" destOrd="0" presId="urn:microsoft.com/office/officeart/2005/8/layout/hierarchy2"/>
    <dgm:cxn modelId="{0E1907D6-18EA-47AA-A1FD-31743D07F81D}" srcId="{E130CBE4-CF56-4FF6-A7DD-9FB117A0FD1E}" destId="{F78D8DCC-6AA4-45D7-9E69-F944B06DA398}" srcOrd="0" destOrd="0" parTransId="{39B68299-74A4-449C-9DB0-292E0F0998F5}" sibTransId="{8FFBB966-B8A3-403F-8CA4-8C65FBBFFAFF}"/>
    <dgm:cxn modelId="{F0BC6FF5-D820-4991-A543-9D42129D91ED}" type="presOf" srcId="{E9F938F9-A62C-4F5B-86A4-8AC3DEE575C4}" destId="{7273F01F-A04C-4B8B-BE88-2876526C7E78}" srcOrd="0" destOrd="0" presId="urn:microsoft.com/office/officeart/2005/8/layout/hierarchy2"/>
    <dgm:cxn modelId="{5B48B8F8-5516-4412-8C49-B6B38269B1F9}" type="presOf" srcId="{E00EE4D0-0967-4F2D-85C1-096C8B9B7AAF}" destId="{8E6B9A87-C1D5-4980-89B2-F3281DDC07D1}" srcOrd="1" destOrd="0" presId="urn:microsoft.com/office/officeart/2005/8/layout/hierarchy2"/>
    <dgm:cxn modelId="{C305A0F9-487A-4EE0-A1B5-2D71FC8C182E}" type="presOf" srcId="{B1310F16-9F4A-4EEE-9A12-918E10060ADB}" destId="{A4EB812A-AA01-41F2-9702-BDF87170641A}" srcOrd="0" destOrd="0" presId="urn:microsoft.com/office/officeart/2005/8/layout/hierarchy2"/>
    <dgm:cxn modelId="{53D2F7F9-D417-4856-A362-7FFC360CC2F4}" srcId="{A215960F-DA10-4C96-A939-60BBF8D5E290}" destId="{E130CBE4-CF56-4FF6-A7DD-9FB117A0FD1E}" srcOrd="0" destOrd="0" parTransId="{E7DBB14A-E8F6-4727-AA1E-95E0B85E311E}" sibTransId="{D71B61CE-0B8F-4A3D-ADA8-36520AC78F2F}"/>
    <dgm:cxn modelId="{1348D8FC-4FB7-46C2-9373-9EBD77852C03}" srcId="{44AD9AA5-5D3D-479E-8903-3A1CA87D10C3}" destId="{E5D02EBF-789F-40FA-A1B1-5411F24377DF}" srcOrd="0" destOrd="0" parTransId="{4AD3DB4B-36EE-4A49-89B1-D72047B2066E}" sibTransId="{C83E995B-24B4-4960-9506-CA2E031A3588}"/>
    <dgm:cxn modelId="{20A57D1B-3D9C-4A60-97F6-F4A2FAA4AB1D}" type="presParOf" srcId="{D6DB3D7C-F0DD-4980-B417-F3B05455E2B1}" destId="{D241F8C0-DD86-4AE1-8462-7A3A4828393A}" srcOrd="0" destOrd="0" presId="urn:microsoft.com/office/officeart/2005/8/layout/hierarchy2"/>
    <dgm:cxn modelId="{1D68F37A-579B-4D27-A890-E27ABC1F5C00}" type="presParOf" srcId="{D241F8C0-DD86-4AE1-8462-7A3A4828393A}" destId="{58B31836-9027-43A7-8E22-EEB5841B2424}" srcOrd="0" destOrd="0" presId="urn:microsoft.com/office/officeart/2005/8/layout/hierarchy2"/>
    <dgm:cxn modelId="{CC042C6B-9783-4AE0-B3E2-76623B8421C4}" type="presParOf" srcId="{D241F8C0-DD86-4AE1-8462-7A3A4828393A}" destId="{2E8A9941-70E6-41A5-8B00-986207A09B00}" srcOrd="1" destOrd="0" presId="urn:microsoft.com/office/officeart/2005/8/layout/hierarchy2"/>
    <dgm:cxn modelId="{7D9A3816-F0CC-4389-9E14-58FFBB379EAD}" type="presParOf" srcId="{2E8A9941-70E6-41A5-8B00-986207A09B00}" destId="{0FD6D4CF-CA42-45FE-A981-E2DD05FEEA3E}" srcOrd="0" destOrd="0" presId="urn:microsoft.com/office/officeart/2005/8/layout/hierarchy2"/>
    <dgm:cxn modelId="{E6607F93-ACB4-4FF6-8B0A-343D54C20C05}" type="presParOf" srcId="{0FD6D4CF-CA42-45FE-A981-E2DD05FEEA3E}" destId="{E1DFEFE2-DB87-45F8-BEC8-0BD111B68EBF}" srcOrd="0" destOrd="0" presId="urn:microsoft.com/office/officeart/2005/8/layout/hierarchy2"/>
    <dgm:cxn modelId="{CB2C4B43-66AD-468E-93A4-D2EEAE016F91}" type="presParOf" srcId="{2E8A9941-70E6-41A5-8B00-986207A09B00}" destId="{42014DD6-F66D-4CA8-A4B3-F02090F44F78}" srcOrd="1" destOrd="0" presId="urn:microsoft.com/office/officeart/2005/8/layout/hierarchy2"/>
    <dgm:cxn modelId="{32CF4371-C877-4F7D-82F4-2055C42399EC}" type="presParOf" srcId="{42014DD6-F66D-4CA8-A4B3-F02090F44F78}" destId="{6AB8D7BB-DBEA-4283-9173-3AEAF556FF32}" srcOrd="0" destOrd="0" presId="urn:microsoft.com/office/officeart/2005/8/layout/hierarchy2"/>
    <dgm:cxn modelId="{1C643789-3A85-4E08-AE9D-1790A2104A63}" type="presParOf" srcId="{42014DD6-F66D-4CA8-A4B3-F02090F44F78}" destId="{39222049-99C6-4FAF-818D-3D5BD4F04811}" srcOrd="1" destOrd="0" presId="urn:microsoft.com/office/officeart/2005/8/layout/hierarchy2"/>
    <dgm:cxn modelId="{D5A30CD4-3FD0-40F2-B40E-18A61E4A3CBD}" type="presParOf" srcId="{39222049-99C6-4FAF-818D-3D5BD4F04811}" destId="{633A882F-A2CA-4085-A97F-123A6D0D1FB9}" srcOrd="0" destOrd="0" presId="urn:microsoft.com/office/officeart/2005/8/layout/hierarchy2"/>
    <dgm:cxn modelId="{245F5869-704B-4F21-AD26-9F9AF98D50FB}" type="presParOf" srcId="{633A882F-A2CA-4085-A97F-123A6D0D1FB9}" destId="{4A1A4963-0593-45C6-A4EA-AAAE79D3189F}" srcOrd="0" destOrd="0" presId="urn:microsoft.com/office/officeart/2005/8/layout/hierarchy2"/>
    <dgm:cxn modelId="{B8866208-253C-439B-959D-2E1E5602614E}" type="presParOf" srcId="{39222049-99C6-4FAF-818D-3D5BD4F04811}" destId="{BA2223E4-9224-4F45-B4A0-8540D147E604}" srcOrd="1" destOrd="0" presId="urn:microsoft.com/office/officeart/2005/8/layout/hierarchy2"/>
    <dgm:cxn modelId="{B1025200-4ECC-4578-88E1-FD8486AFB672}" type="presParOf" srcId="{BA2223E4-9224-4F45-B4A0-8540D147E604}" destId="{B2D1DF2E-7419-4A8E-AC0D-43698CC0444E}" srcOrd="0" destOrd="0" presId="urn:microsoft.com/office/officeart/2005/8/layout/hierarchy2"/>
    <dgm:cxn modelId="{DCFB0CC5-2AC2-4AEA-8622-53322FB60686}" type="presParOf" srcId="{BA2223E4-9224-4F45-B4A0-8540D147E604}" destId="{39E8E91F-E016-4CA3-B7E4-E9F3A5812E29}" srcOrd="1" destOrd="0" presId="urn:microsoft.com/office/officeart/2005/8/layout/hierarchy2"/>
    <dgm:cxn modelId="{7C78B42F-A168-448E-B6C5-D1AC0F4DCE58}" type="presParOf" srcId="{39222049-99C6-4FAF-818D-3D5BD4F04811}" destId="{7273F01F-A04C-4B8B-BE88-2876526C7E78}" srcOrd="2" destOrd="0" presId="urn:microsoft.com/office/officeart/2005/8/layout/hierarchy2"/>
    <dgm:cxn modelId="{5B4A53AB-B654-435E-94E6-3BD0A4011DC5}" type="presParOf" srcId="{7273F01F-A04C-4B8B-BE88-2876526C7E78}" destId="{BD964F72-D105-4184-B0A5-0D76959D4BF4}" srcOrd="0" destOrd="0" presId="urn:microsoft.com/office/officeart/2005/8/layout/hierarchy2"/>
    <dgm:cxn modelId="{1096A327-42F2-4CF2-9426-89809F1BB972}" type="presParOf" srcId="{39222049-99C6-4FAF-818D-3D5BD4F04811}" destId="{2036FD06-53CD-4DC8-A1EF-BCFEFCC88C2E}" srcOrd="3" destOrd="0" presId="urn:microsoft.com/office/officeart/2005/8/layout/hierarchy2"/>
    <dgm:cxn modelId="{07CE9250-A11A-4E90-B127-E0DCBDBEDBC9}" type="presParOf" srcId="{2036FD06-53CD-4DC8-A1EF-BCFEFCC88C2E}" destId="{D6CA606E-F31D-4348-96AD-0E28B18AA881}" srcOrd="0" destOrd="0" presId="urn:microsoft.com/office/officeart/2005/8/layout/hierarchy2"/>
    <dgm:cxn modelId="{A5917FDF-211C-47B3-BB04-724C7594F507}" type="presParOf" srcId="{2036FD06-53CD-4DC8-A1EF-BCFEFCC88C2E}" destId="{37E5F112-F190-4940-9E4B-2C01DDD497CC}" srcOrd="1" destOrd="0" presId="urn:microsoft.com/office/officeart/2005/8/layout/hierarchy2"/>
    <dgm:cxn modelId="{F82832C0-36AC-41BF-B6A4-C221DDAA2E54}" type="presParOf" srcId="{2E8A9941-70E6-41A5-8B00-986207A09B00}" destId="{A1065F34-0944-4D5B-8C2C-12E4E7C9E8D6}" srcOrd="2" destOrd="0" presId="urn:microsoft.com/office/officeart/2005/8/layout/hierarchy2"/>
    <dgm:cxn modelId="{433DC329-F7AC-47A1-A531-12A8E4624784}" type="presParOf" srcId="{A1065F34-0944-4D5B-8C2C-12E4E7C9E8D6}" destId="{8E6B9A87-C1D5-4980-89B2-F3281DDC07D1}" srcOrd="0" destOrd="0" presId="urn:microsoft.com/office/officeart/2005/8/layout/hierarchy2"/>
    <dgm:cxn modelId="{E94591E2-C76E-422B-B488-39673C86AADC}" type="presParOf" srcId="{2E8A9941-70E6-41A5-8B00-986207A09B00}" destId="{A8AF4ABD-536F-4F33-B853-BF807A13B39D}" srcOrd="3" destOrd="0" presId="urn:microsoft.com/office/officeart/2005/8/layout/hierarchy2"/>
    <dgm:cxn modelId="{BBF97577-5E5F-4278-BA5E-CCFF4F7717C7}" type="presParOf" srcId="{A8AF4ABD-536F-4F33-B853-BF807A13B39D}" destId="{4F0AECA9-20CA-47EC-A752-5BAF59FB78EA}" srcOrd="0" destOrd="0" presId="urn:microsoft.com/office/officeart/2005/8/layout/hierarchy2"/>
    <dgm:cxn modelId="{F1188445-854A-44AC-98BE-BBC516C13681}" type="presParOf" srcId="{A8AF4ABD-536F-4F33-B853-BF807A13B39D}" destId="{AECD8E1F-6F61-4006-BF21-57CCCC22E8E2}" srcOrd="1" destOrd="0" presId="urn:microsoft.com/office/officeart/2005/8/layout/hierarchy2"/>
    <dgm:cxn modelId="{4B143368-0B81-46C2-A582-111AF6ADE5F0}" type="presParOf" srcId="{AECD8E1F-6F61-4006-BF21-57CCCC22E8E2}" destId="{6C059BB7-D666-45A6-855A-46E9BE369BAA}" srcOrd="0" destOrd="0" presId="urn:microsoft.com/office/officeart/2005/8/layout/hierarchy2"/>
    <dgm:cxn modelId="{A2626F21-74F9-48FA-9C89-9DABE6169089}" type="presParOf" srcId="{6C059BB7-D666-45A6-855A-46E9BE369BAA}" destId="{BCB4FC22-8A6B-49AB-9A03-0306F3F39236}" srcOrd="0" destOrd="0" presId="urn:microsoft.com/office/officeart/2005/8/layout/hierarchy2"/>
    <dgm:cxn modelId="{16BB3C13-97C9-48F2-AECB-8703CF65521A}" type="presParOf" srcId="{AECD8E1F-6F61-4006-BF21-57CCCC22E8E2}" destId="{4EC543E0-94B6-483A-BD43-D66915128BBA}" srcOrd="1" destOrd="0" presId="urn:microsoft.com/office/officeart/2005/8/layout/hierarchy2"/>
    <dgm:cxn modelId="{EED94222-ECB0-485F-BBF9-93ADCF05C4CA}" type="presParOf" srcId="{4EC543E0-94B6-483A-BD43-D66915128BBA}" destId="{20D03A2E-51B0-4001-882A-DFB08C679B52}" srcOrd="0" destOrd="0" presId="urn:microsoft.com/office/officeart/2005/8/layout/hierarchy2"/>
    <dgm:cxn modelId="{146B29EB-AA76-490F-BFDA-03D20DD15D64}" type="presParOf" srcId="{4EC543E0-94B6-483A-BD43-D66915128BBA}" destId="{67C606AA-0B3C-41F4-BACF-A349FA163BDA}" srcOrd="1" destOrd="0" presId="urn:microsoft.com/office/officeart/2005/8/layout/hierarchy2"/>
    <dgm:cxn modelId="{97E92103-0DAD-40C4-9395-F4D6A4EE05EF}" type="presParOf" srcId="{2E8A9941-70E6-41A5-8B00-986207A09B00}" destId="{E383E43E-A02C-4977-8D03-27CA04C8417B}" srcOrd="4" destOrd="0" presId="urn:microsoft.com/office/officeart/2005/8/layout/hierarchy2"/>
    <dgm:cxn modelId="{15E925B3-EB3D-47F7-ABF3-71EFB30A1A96}" type="presParOf" srcId="{E383E43E-A02C-4977-8D03-27CA04C8417B}" destId="{26B2732E-AC04-4537-8BD4-5D4052A23F09}" srcOrd="0" destOrd="0" presId="urn:microsoft.com/office/officeart/2005/8/layout/hierarchy2"/>
    <dgm:cxn modelId="{CB8F542A-1341-4736-8024-492E2DDE03C9}" type="presParOf" srcId="{2E8A9941-70E6-41A5-8B00-986207A09B00}" destId="{47B2B462-BB81-4A2D-A01A-E287F0E0128B}" srcOrd="5" destOrd="0" presId="urn:microsoft.com/office/officeart/2005/8/layout/hierarchy2"/>
    <dgm:cxn modelId="{51FC6A6E-5C8A-44E1-A53D-4B921AF72036}" type="presParOf" srcId="{47B2B462-BB81-4A2D-A01A-E287F0E0128B}" destId="{B500F02F-EED4-4DBB-8DC7-3EF3615085E7}" srcOrd="0" destOrd="0" presId="urn:microsoft.com/office/officeart/2005/8/layout/hierarchy2"/>
    <dgm:cxn modelId="{251AC508-CFE9-4DCB-BBF8-5496E435029E}" type="presParOf" srcId="{47B2B462-BB81-4A2D-A01A-E287F0E0128B}" destId="{0E97170C-FD25-4F22-9777-C176E3F1B281}" srcOrd="1" destOrd="0" presId="urn:microsoft.com/office/officeart/2005/8/layout/hierarchy2"/>
    <dgm:cxn modelId="{561D4DBB-6C70-4F91-B18E-45227003361E}" type="presParOf" srcId="{0E97170C-FD25-4F22-9777-C176E3F1B281}" destId="{C5623A2C-B2BF-439F-8C55-8CBCAFA20715}" srcOrd="0" destOrd="0" presId="urn:microsoft.com/office/officeart/2005/8/layout/hierarchy2"/>
    <dgm:cxn modelId="{767ACDA8-F64B-4D75-9F54-2113B3A79DA9}" type="presParOf" srcId="{C5623A2C-B2BF-439F-8C55-8CBCAFA20715}" destId="{585CEB37-0EDE-4FFC-8A20-A20379EE1F3B}" srcOrd="0" destOrd="0" presId="urn:microsoft.com/office/officeart/2005/8/layout/hierarchy2"/>
    <dgm:cxn modelId="{8695DA8C-9038-4A82-86E1-2D67C0ABCBD9}" type="presParOf" srcId="{0E97170C-FD25-4F22-9777-C176E3F1B281}" destId="{A8E41E38-5FCF-44F1-990B-8DBC1D000046}" srcOrd="1" destOrd="0" presId="urn:microsoft.com/office/officeart/2005/8/layout/hierarchy2"/>
    <dgm:cxn modelId="{C04A954E-3B9B-42D7-B6D7-7E1EC9FFD8E4}" type="presParOf" srcId="{A8E41E38-5FCF-44F1-990B-8DBC1D000046}" destId="{A4EB812A-AA01-41F2-9702-BDF87170641A}" srcOrd="0" destOrd="0" presId="urn:microsoft.com/office/officeart/2005/8/layout/hierarchy2"/>
    <dgm:cxn modelId="{9DA86992-FD62-49E1-AFF0-D14FA20F30C1}" type="presParOf" srcId="{A8E41E38-5FCF-44F1-990B-8DBC1D000046}" destId="{FBBB1D52-F8C4-497A-BED1-4CC380D3388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31836-9027-43A7-8E22-EEB5841B2424}">
      <dsp:nvSpPr>
        <dsp:cNvPr id="0" name=""/>
        <dsp:cNvSpPr/>
      </dsp:nvSpPr>
      <dsp:spPr>
        <a:xfrm>
          <a:off x="1796856" y="2085657"/>
          <a:ext cx="2071583" cy="103579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kern="1200" dirty="0"/>
            <a:t>Felvételi pont</a:t>
          </a:r>
          <a:br>
            <a:rPr lang="hu-HU" sz="2000" kern="1200" dirty="0"/>
          </a:br>
          <a:r>
            <a:rPr lang="hu-HU" sz="2000" kern="1200" dirty="0" err="1"/>
            <a:t>max</a:t>
          </a:r>
          <a:r>
            <a:rPr lang="hu-HU" sz="2000" kern="1200" dirty="0"/>
            <a:t>. 500 pont</a:t>
          </a:r>
        </a:p>
      </dsp:txBody>
      <dsp:txXfrm>
        <a:off x="1827193" y="2115994"/>
        <a:ext cx="2010909" cy="975117"/>
      </dsp:txXfrm>
    </dsp:sp>
    <dsp:sp modelId="{0FD6D4CF-CA42-45FE-A981-E2DD05FEEA3E}">
      <dsp:nvSpPr>
        <dsp:cNvPr id="0" name=""/>
        <dsp:cNvSpPr/>
      </dsp:nvSpPr>
      <dsp:spPr>
        <a:xfrm rot="17945813">
          <a:off x="3430758" y="1838862"/>
          <a:ext cx="1703997" cy="40429"/>
        </a:xfrm>
        <a:custGeom>
          <a:avLst/>
          <a:gdLst/>
          <a:ahLst/>
          <a:cxnLst/>
          <a:rect l="0" t="0" r="0" b="0"/>
          <a:pathLst>
            <a:path>
              <a:moveTo>
                <a:pt x="0" y="20214"/>
              </a:moveTo>
              <a:lnTo>
                <a:pt x="1703997" y="202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a:off x="4240157" y="1816477"/>
        <a:ext cx="85199" cy="85199"/>
      </dsp:txXfrm>
    </dsp:sp>
    <dsp:sp modelId="{6AB8D7BB-DBEA-4283-9173-3AEAF556FF32}">
      <dsp:nvSpPr>
        <dsp:cNvPr id="0" name=""/>
        <dsp:cNvSpPr/>
      </dsp:nvSpPr>
      <dsp:spPr>
        <a:xfrm>
          <a:off x="4697074" y="596706"/>
          <a:ext cx="2071583" cy="1035791"/>
        </a:xfrm>
        <a:prstGeom prst="roundRect">
          <a:avLst>
            <a:gd name="adj" fmla="val 10000"/>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kern="1200" dirty="0"/>
            <a:t>Tanulmányi pont</a:t>
          </a:r>
          <a:br>
            <a:rPr lang="hu-HU" sz="2000" kern="1200" dirty="0"/>
          </a:br>
          <a:r>
            <a:rPr lang="hu-HU" sz="2000" kern="1200" dirty="0" err="1"/>
            <a:t>max</a:t>
          </a:r>
          <a:r>
            <a:rPr lang="hu-HU" sz="2000" kern="1200" dirty="0"/>
            <a:t>. 200 pont</a:t>
          </a:r>
        </a:p>
      </dsp:txBody>
      <dsp:txXfrm>
        <a:off x="4727411" y="627043"/>
        <a:ext cx="2010909" cy="975117"/>
      </dsp:txXfrm>
    </dsp:sp>
    <dsp:sp modelId="{633A882F-A2CA-4085-A97F-123A6D0D1FB9}">
      <dsp:nvSpPr>
        <dsp:cNvPr id="0" name=""/>
        <dsp:cNvSpPr/>
      </dsp:nvSpPr>
      <dsp:spPr>
        <a:xfrm rot="19457599">
          <a:off x="6672742" y="796597"/>
          <a:ext cx="1020465" cy="40429"/>
        </a:xfrm>
        <a:custGeom>
          <a:avLst/>
          <a:gdLst/>
          <a:ahLst/>
          <a:cxnLst/>
          <a:rect l="0" t="0" r="0" b="0"/>
          <a:pathLst>
            <a:path>
              <a:moveTo>
                <a:pt x="0" y="20214"/>
              </a:moveTo>
              <a:lnTo>
                <a:pt x="1020465"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7157463" y="791300"/>
        <a:ext cx="51023" cy="51023"/>
      </dsp:txXfrm>
    </dsp:sp>
    <dsp:sp modelId="{B2D1DF2E-7419-4A8E-AC0D-43698CC0444E}">
      <dsp:nvSpPr>
        <dsp:cNvPr id="0" name=""/>
        <dsp:cNvSpPr/>
      </dsp:nvSpPr>
      <dsp:spPr>
        <a:xfrm>
          <a:off x="7597291" y="1125"/>
          <a:ext cx="2071583" cy="1035791"/>
        </a:xfrm>
        <a:prstGeom prst="roundRect">
          <a:avLst>
            <a:gd name="adj" fmla="val 10000"/>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hu-HU" sz="1300" kern="1200" dirty="0"/>
            <a:t>Öt tantárgy év végi jegyei; </a:t>
          </a:r>
          <a:r>
            <a:rPr lang="hu-HU" sz="1300" b="1" kern="1200" dirty="0"/>
            <a:t>az ötödiket az intézmény választja </a:t>
          </a:r>
          <a:r>
            <a:rPr lang="hu-HU" sz="1300" kern="1200" dirty="0"/>
            <a:t>100 pont</a:t>
          </a:r>
        </a:p>
      </dsp:txBody>
      <dsp:txXfrm>
        <a:off x="7627628" y="31462"/>
        <a:ext cx="2010909" cy="975117"/>
      </dsp:txXfrm>
    </dsp:sp>
    <dsp:sp modelId="{7273F01F-A04C-4B8B-BE88-2876526C7E78}">
      <dsp:nvSpPr>
        <dsp:cNvPr id="0" name=""/>
        <dsp:cNvSpPr/>
      </dsp:nvSpPr>
      <dsp:spPr>
        <a:xfrm rot="2142401">
          <a:off x="6672742" y="1392177"/>
          <a:ext cx="1020465" cy="40429"/>
        </a:xfrm>
        <a:custGeom>
          <a:avLst/>
          <a:gdLst/>
          <a:ahLst/>
          <a:cxnLst/>
          <a:rect l="0" t="0" r="0" b="0"/>
          <a:pathLst>
            <a:path>
              <a:moveTo>
                <a:pt x="0" y="20214"/>
              </a:moveTo>
              <a:lnTo>
                <a:pt x="1020465"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7157463" y="1386880"/>
        <a:ext cx="51023" cy="51023"/>
      </dsp:txXfrm>
    </dsp:sp>
    <dsp:sp modelId="{D6CA606E-F31D-4348-96AD-0E28B18AA881}">
      <dsp:nvSpPr>
        <dsp:cNvPr id="0" name=""/>
        <dsp:cNvSpPr/>
      </dsp:nvSpPr>
      <dsp:spPr>
        <a:xfrm>
          <a:off x="7597291" y="1192286"/>
          <a:ext cx="2071583" cy="1035791"/>
        </a:xfrm>
        <a:prstGeom prst="roundRect">
          <a:avLst>
            <a:gd name="adj" fmla="val 10000"/>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hu-HU" sz="1300" kern="1200" dirty="0"/>
            <a:t>Öt érettségi tantárgy %-os eredménye alapján</a:t>
          </a:r>
          <a:br>
            <a:rPr lang="hu-HU" sz="1300" kern="1200" dirty="0"/>
          </a:br>
          <a:r>
            <a:rPr lang="hu-HU" sz="1300" kern="1200" dirty="0"/>
            <a:t>100 pont; </a:t>
          </a:r>
          <a:r>
            <a:rPr lang="hu-HU" sz="1300" b="1" kern="1200" dirty="0"/>
            <a:t>az ötödiket az intézmény választja</a:t>
          </a:r>
          <a:endParaRPr lang="hu-HU" sz="1300" kern="1200" dirty="0"/>
        </a:p>
      </dsp:txBody>
      <dsp:txXfrm>
        <a:off x="7627628" y="1222623"/>
        <a:ext cx="2010909" cy="975117"/>
      </dsp:txXfrm>
    </dsp:sp>
    <dsp:sp modelId="{A1065F34-0944-4D5B-8C2C-12E4E7C9E8D6}">
      <dsp:nvSpPr>
        <dsp:cNvPr id="0" name=""/>
        <dsp:cNvSpPr/>
      </dsp:nvSpPr>
      <dsp:spPr>
        <a:xfrm rot="1186030">
          <a:off x="3842498" y="2732233"/>
          <a:ext cx="880518" cy="40429"/>
        </a:xfrm>
        <a:custGeom>
          <a:avLst/>
          <a:gdLst/>
          <a:ahLst/>
          <a:cxnLst/>
          <a:rect l="0" t="0" r="0" b="0"/>
          <a:pathLst>
            <a:path>
              <a:moveTo>
                <a:pt x="0" y="20214"/>
              </a:moveTo>
              <a:lnTo>
                <a:pt x="880518" y="202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4260744" y="2730435"/>
        <a:ext cx="44025" cy="44025"/>
      </dsp:txXfrm>
    </dsp:sp>
    <dsp:sp modelId="{4F0AECA9-20CA-47EC-A752-5BAF59FB78EA}">
      <dsp:nvSpPr>
        <dsp:cNvPr id="0" name=""/>
        <dsp:cNvSpPr/>
      </dsp:nvSpPr>
      <dsp:spPr>
        <a:xfrm>
          <a:off x="4697074" y="2383447"/>
          <a:ext cx="2071583" cy="1035791"/>
        </a:xfrm>
        <a:prstGeom prst="roundRect">
          <a:avLst>
            <a:gd name="adj" fmla="val 10000"/>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kern="1200" dirty="0"/>
            <a:t>Érettségi pont</a:t>
          </a:r>
          <a:br>
            <a:rPr lang="hu-HU" sz="2000" kern="1200" dirty="0"/>
          </a:br>
          <a:r>
            <a:rPr lang="hu-HU" sz="2000" kern="1200" dirty="0" err="1"/>
            <a:t>max</a:t>
          </a:r>
          <a:r>
            <a:rPr lang="hu-HU" sz="2000" kern="1200" dirty="0"/>
            <a:t>. 200 pont</a:t>
          </a:r>
        </a:p>
      </dsp:txBody>
      <dsp:txXfrm>
        <a:off x="4727411" y="2413784"/>
        <a:ext cx="2010909" cy="975117"/>
      </dsp:txXfrm>
    </dsp:sp>
    <dsp:sp modelId="{6C059BB7-D666-45A6-855A-46E9BE369BAA}">
      <dsp:nvSpPr>
        <dsp:cNvPr id="0" name=""/>
        <dsp:cNvSpPr/>
      </dsp:nvSpPr>
      <dsp:spPr>
        <a:xfrm>
          <a:off x="6768657" y="2881128"/>
          <a:ext cx="828633" cy="40429"/>
        </a:xfrm>
        <a:custGeom>
          <a:avLst/>
          <a:gdLst/>
          <a:ahLst/>
          <a:cxnLst/>
          <a:rect l="0" t="0" r="0" b="0"/>
          <a:pathLst>
            <a:path>
              <a:moveTo>
                <a:pt x="0" y="20214"/>
              </a:moveTo>
              <a:lnTo>
                <a:pt x="828633"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7162258" y="2880627"/>
        <a:ext cx="41431" cy="41431"/>
      </dsp:txXfrm>
    </dsp:sp>
    <dsp:sp modelId="{20D03A2E-51B0-4001-882A-DFB08C679B52}">
      <dsp:nvSpPr>
        <dsp:cNvPr id="0" name=""/>
        <dsp:cNvSpPr/>
      </dsp:nvSpPr>
      <dsp:spPr>
        <a:xfrm>
          <a:off x="7597291" y="2383447"/>
          <a:ext cx="2071583" cy="1035791"/>
        </a:xfrm>
        <a:prstGeom prst="roundRect">
          <a:avLst>
            <a:gd name="adj" fmla="val 10000"/>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hu-HU" sz="1300" kern="1200"/>
            <a:t>Két érettségi tantárgy %-os eredménye alapján; </a:t>
          </a:r>
          <a:r>
            <a:rPr lang="hu-HU" sz="1300" b="1" kern="1200"/>
            <a:t>a tárgyakat és az elvárt szintet az intézmény választja</a:t>
          </a:r>
          <a:br>
            <a:rPr lang="hu-HU" sz="1300" b="1" kern="1200"/>
          </a:br>
          <a:r>
            <a:rPr lang="hu-HU" sz="1300" b="1" kern="1200"/>
            <a:t>(2/3-os szabály!)</a:t>
          </a:r>
          <a:endParaRPr lang="hu-HU" sz="1300" b="1" kern="1200" dirty="0"/>
        </a:p>
      </dsp:txBody>
      <dsp:txXfrm>
        <a:off x="7627628" y="2413784"/>
        <a:ext cx="2010909" cy="975117"/>
      </dsp:txXfrm>
    </dsp:sp>
    <dsp:sp modelId="{E383E43E-A02C-4977-8D03-27CA04C8417B}">
      <dsp:nvSpPr>
        <dsp:cNvPr id="0" name=""/>
        <dsp:cNvSpPr/>
      </dsp:nvSpPr>
      <dsp:spPr>
        <a:xfrm rot="3654187">
          <a:off x="3430758" y="3327813"/>
          <a:ext cx="1703997" cy="40429"/>
        </a:xfrm>
        <a:custGeom>
          <a:avLst/>
          <a:gdLst/>
          <a:ahLst/>
          <a:cxnLst/>
          <a:rect l="0" t="0" r="0" b="0"/>
          <a:pathLst>
            <a:path>
              <a:moveTo>
                <a:pt x="0" y="20214"/>
              </a:moveTo>
              <a:lnTo>
                <a:pt x="1703997" y="202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a:off x="4240157" y="3305428"/>
        <a:ext cx="85199" cy="85199"/>
      </dsp:txXfrm>
    </dsp:sp>
    <dsp:sp modelId="{B500F02F-EED4-4DBB-8DC7-3EF3615085E7}">
      <dsp:nvSpPr>
        <dsp:cNvPr id="0" name=""/>
        <dsp:cNvSpPr/>
      </dsp:nvSpPr>
      <dsp:spPr>
        <a:xfrm>
          <a:off x="4697074" y="3574608"/>
          <a:ext cx="2071583" cy="1035791"/>
        </a:xfrm>
        <a:prstGeom prst="roundRect">
          <a:avLst>
            <a:gd name="adj" fmla="val 10000"/>
          </a:avLst>
        </a:prstGeom>
        <a:solidFill>
          <a:srgbClr val="A5002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kern="1200" dirty="0"/>
            <a:t>Intézményi pont</a:t>
          </a:r>
          <a:br>
            <a:rPr lang="hu-HU" sz="2000" kern="1200" dirty="0"/>
          </a:br>
          <a:r>
            <a:rPr lang="hu-HU" sz="2000" kern="1200" dirty="0" err="1"/>
            <a:t>max</a:t>
          </a:r>
          <a:r>
            <a:rPr lang="hu-HU" sz="2000" kern="1200" dirty="0"/>
            <a:t>. 100 pont</a:t>
          </a:r>
        </a:p>
      </dsp:txBody>
      <dsp:txXfrm>
        <a:off x="4727411" y="3604945"/>
        <a:ext cx="2010909" cy="975117"/>
      </dsp:txXfrm>
    </dsp:sp>
    <dsp:sp modelId="{C5623A2C-B2BF-439F-8C55-8CBCAFA20715}">
      <dsp:nvSpPr>
        <dsp:cNvPr id="0" name=""/>
        <dsp:cNvSpPr/>
      </dsp:nvSpPr>
      <dsp:spPr>
        <a:xfrm>
          <a:off x="6768657" y="4072289"/>
          <a:ext cx="828633" cy="40429"/>
        </a:xfrm>
        <a:custGeom>
          <a:avLst/>
          <a:gdLst/>
          <a:ahLst/>
          <a:cxnLst/>
          <a:rect l="0" t="0" r="0" b="0"/>
          <a:pathLst>
            <a:path>
              <a:moveTo>
                <a:pt x="0" y="20214"/>
              </a:moveTo>
              <a:lnTo>
                <a:pt x="828633"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7162258" y="4071788"/>
        <a:ext cx="41431" cy="41431"/>
      </dsp:txXfrm>
    </dsp:sp>
    <dsp:sp modelId="{A4EB812A-AA01-41F2-9702-BDF87170641A}">
      <dsp:nvSpPr>
        <dsp:cNvPr id="0" name=""/>
        <dsp:cNvSpPr/>
      </dsp:nvSpPr>
      <dsp:spPr>
        <a:xfrm>
          <a:off x="7597291" y="3574608"/>
          <a:ext cx="2071583" cy="1035791"/>
        </a:xfrm>
        <a:prstGeom prst="roundRect">
          <a:avLst>
            <a:gd name="adj" fmla="val 10000"/>
          </a:avLst>
        </a:prstGeom>
        <a:solidFill>
          <a:srgbClr val="A5002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t>Az intézmény által meghatározott jogcímek alapján</a:t>
          </a:r>
        </a:p>
      </dsp:txBody>
      <dsp:txXfrm>
        <a:off x="7627628" y="3604945"/>
        <a:ext cx="2010909" cy="9751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59E8F-6FEB-417C-A34B-4EE797FCEFB1}" type="datetimeFigureOut">
              <a:rPr lang="hu-HU" smtClean="0"/>
              <a:t>2023. 12. 05.</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60DED6-0BA9-44D8-9A18-50B9A2F7A51A}" type="slidenum">
              <a:rPr lang="hu-HU" smtClean="0"/>
              <a:t>‹#›</a:t>
            </a:fld>
            <a:endParaRPr lang="hu-HU"/>
          </a:p>
        </p:txBody>
      </p:sp>
    </p:spTree>
    <p:extLst>
      <p:ext uri="{BB962C8B-B14F-4D97-AF65-F5344CB8AC3E}">
        <p14:creationId xmlns:p14="http://schemas.microsoft.com/office/powerpoint/2010/main" val="385401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DB7770A-3177-44E8-9745-D6D781D0DDA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3E73DD8E-8DE6-159B-45EF-EF12E95D43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AB96BE8F-7C3E-80CC-7894-F062E6277915}"/>
              </a:ext>
            </a:extLst>
          </p:cNvPr>
          <p:cNvSpPr>
            <a:spLocks noGrp="1"/>
          </p:cNvSpPr>
          <p:nvPr>
            <p:ph type="dt" sz="half" idx="10"/>
          </p:nvPr>
        </p:nvSpPr>
        <p:spPr/>
        <p:txBody>
          <a:bodyPr/>
          <a:lstStyle/>
          <a:p>
            <a:fld id="{24D3A400-A5B5-4B92-8605-EA4D1B3BCFBF}" type="datetime1">
              <a:rPr lang="hu-HU" smtClean="0"/>
              <a:t>2023. 12. 05.</a:t>
            </a:fld>
            <a:endParaRPr lang="hu-HU"/>
          </a:p>
        </p:txBody>
      </p:sp>
      <p:sp>
        <p:nvSpPr>
          <p:cNvPr id="5" name="Élőláb helye 4">
            <a:extLst>
              <a:ext uri="{FF2B5EF4-FFF2-40B4-BE49-F238E27FC236}">
                <a16:creationId xmlns:a16="http://schemas.microsoft.com/office/drawing/2014/main" id="{F7F9DAE3-27B6-6A93-D957-A7048BDCB8B5}"/>
              </a:ext>
            </a:extLst>
          </p:cNvPr>
          <p:cNvSpPr>
            <a:spLocks noGrp="1"/>
          </p:cNvSpPr>
          <p:nvPr>
            <p:ph type="ftr" sz="quarter" idx="11"/>
          </p:nvPr>
        </p:nvSpPr>
        <p:spPr>
          <a:xfrm>
            <a:off x="3200400" y="6356350"/>
            <a:ext cx="6507480" cy="365125"/>
          </a:xfrm>
        </p:spPr>
        <p:txBody>
          <a:bodyPr/>
          <a:lstStyle/>
          <a:p>
            <a:r>
              <a:rPr lang="hu-HU" dirty="0"/>
              <a:t>Fókuszban a felvételi - középiskolai tanári ankét - Budapesti Műszaki és Gazdaságtudományi Egyetem</a:t>
            </a:r>
          </a:p>
        </p:txBody>
      </p:sp>
      <p:sp>
        <p:nvSpPr>
          <p:cNvPr id="6" name="Dia számának helye 5">
            <a:extLst>
              <a:ext uri="{FF2B5EF4-FFF2-40B4-BE49-F238E27FC236}">
                <a16:creationId xmlns:a16="http://schemas.microsoft.com/office/drawing/2014/main" id="{4389792A-C1AF-6969-F4F8-0DB42A0EB206}"/>
              </a:ext>
            </a:extLst>
          </p:cNvPr>
          <p:cNvSpPr>
            <a:spLocks noGrp="1"/>
          </p:cNvSpPr>
          <p:nvPr>
            <p:ph type="sldNum" sz="quarter" idx="12"/>
          </p:nvPr>
        </p:nvSpPr>
        <p:spPr/>
        <p:txBody>
          <a:bodyPr/>
          <a:lstStyle/>
          <a:p>
            <a:fld id="{C2AF0AAF-3A3D-4B89-A05A-7C5562C1B562}" type="slidenum">
              <a:rPr lang="hu-HU" smtClean="0"/>
              <a:t>‹#›</a:t>
            </a:fld>
            <a:endParaRPr lang="hu-HU"/>
          </a:p>
        </p:txBody>
      </p:sp>
    </p:spTree>
    <p:extLst>
      <p:ext uri="{BB962C8B-B14F-4D97-AF65-F5344CB8AC3E}">
        <p14:creationId xmlns:p14="http://schemas.microsoft.com/office/powerpoint/2010/main" val="358491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545867A-7E4B-0EF3-A6EB-47C75D965C42}"/>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00CE078D-9772-632E-6200-BBAFB88EE7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1A603BFF-A9FB-E201-865E-876B72D988AB}"/>
              </a:ext>
            </a:extLst>
          </p:cNvPr>
          <p:cNvSpPr>
            <a:spLocks noGrp="1"/>
          </p:cNvSpPr>
          <p:nvPr>
            <p:ph type="dt" sz="half" idx="10"/>
          </p:nvPr>
        </p:nvSpPr>
        <p:spPr/>
        <p:txBody>
          <a:bodyPr/>
          <a:lstStyle/>
          <a:p>
            <a:fld id="{0D07A150-1D60-4525-9893-21BC100EBA8B}" type="datetime1">
              <a:rPr lang="hu-HU" smtClean="0"/>
              <a:t>2023. 12. 05.</a:t>
            </a:fld>
            <a:endParaRPr lang="hu-HU"/>
          </a:p>
        </p:txBody>
      </p:sp>
      <p:sp>
        <p:nvSpPr>
          <p:cNvPr id="5" name="Élőláb helye 4">
            <a:extLst>
              <a:ext uri="{FF2B5EF4-FFF2-40B4-BE49-F238E27FC236}">
                <a16:creationId xmlns:a16="http://schemas.microsoft.com/office/drawing/2014/main" id="{E18D874B-962A-A98B-7BDC-07EF3CFCF59C}"/>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6" name="Dia számának helye 5">
            <a:extLst>
              <a:ext uri="{FF2B5EF4-FFF2-40B4-BE49-F238E27FC236}">
                <a16:creationId xmlns:a16="http://schemas.microsoft.com/office/drawing/2014/main" id="{65022538-2872-473D-D041-DDE28D8C9CB4}"/>
              </a:ext>
            </a:extLst>
          </p:cNvPr>
          <p:cNvSpPr>
            <a:spLocks noGrp="1"/>
          </p:cNvSpPr>
          <p:nvPr>
            <p:ph type="sldNum" sz="quarter" idx="12"/>
          </p:nvPr>
        </p:nvSpPr>
        <p:spPr/>
        <p:txBody>
          <a:bodyPr/>
          <a:lstStyle/>
          <a:p>
            <a:fld id="{C2AF0AAF-3A3D-4B89-A05A-7C5562C1B562}" type="slidenum">
              <a:rPr lang="hu-HU" smtClean="0"/>
              <a:t>‹#›</a:t>
            </a:fld>
            <a:endParaRPr lang="hu-HU"/>
          </a:p>
        </p:txBody>
      </p:sp>
    </p:spTree>
    <p:extLst>
      <p:ext uri="{BB962C8B-B14F-4D97-AF65-F5344CB8AC3E}">
        <p14:creationId xmlns:p14="http://schemas.microsoft.com/office/powerpoint/2010/main" val="411263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73C4B8A-C334-169E-FB60-365842FF5F08}"/>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A4AC26CF-58EF-7B57-5C31-C125856AFDBC}"/>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D86F108-21F2-903D-4358-C09AE23253B5}"/>
              </a:ext>
            </a:extLst>
          </p:cNvPr>
          <p:cNvSpPr>
            <a:spLocks noGrp="1"/>
          </p:cNvSpPr>
          <p:nvPr>
            <p:ph type="dt" sz="half" idx="10"/>
          </p:nvPr>
        </p:nvSpPr>
        <p:spPr/>
        <p:txBody>
          <a:bodyPr/>
          <a:lstStyle/>
          <a:p>
            <a:fld id="{FC43283A-D33B-4BF7-B081-592F2D18EF1F}" type="datetime1">
              <a:rPr lang="hu-HU" smtClean="0"/>
              <a:t>2023. 12. 05.</a:t>
            </a:fld>
            <a:endParaRPr lang="hu-HU"/>
          </a:p>
        </p:txBody>
      </p:sp>
      <p:sp>
        <p:nvSpPr>
          <p:cNvPr id="5" name="Élőláb helye 4">
            <a:extLst>
              <a:ext uri="{FF2B5EF4-FFF2-40B4-BE49-F238E27FC236}">
                <a16:creationId xmlns:a16="http://schemas.microsoft.com/office/drawing/2014/main" id="{1833C0C8-3615-27F6-A3B9-C06F4E29C4D2}"/>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6" name="Dia számának helye 5">
            <a:extLst>
              <a:ext uri="{FF2B5EF4-FFF2-40B4-BE49-F238E27FC236}">
                <a16:creationId xmlns:a16="http://schemas.microsoft.com/office/drawing/2014/main" id="{330B1E95-8716-5604-5941-B852DBABEC25}"/>
              </a:ext>
            </a:extLst>
          </p:cNvPr>
          <p:cNvSpPr>
            <a:spLocks noGrp="1"/>
          </p:cNvSpPr>
          <p:nvPr>
            <p:ph type="sldNum" sz="quarter" idx="12"/>
          </p:nvPr>
        </p:nvSpPr>
        <p:spPr/>
        <p:txBody>
          <a:bodyPr/>
          <a:lstStyle/>
          <a:p>
            <a:fld id="{C2AF0AAF-3A3D-4B89-A05A-7C5562C1B562}" type="slidenum">
              <a:rPr lang="hu-HU" smtClean="0"/>
              <a:t>‹#›</a:t>
            </a:fld>
            <a:endParaRPr lang="hu-HU"/>
          </a:p>
        </p:txBody>
      </p:sp>
    </p:spTree>
    <p:extLst>
      <p:ext uri="{BB962C8B-B14F-4D97-AF65-F5344CB8AC3E}">
        <p14:creationId xmlns:p14="http://schemas.microsoft.com/office/powerpoint/2010/main" val="2229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21A540C-1C2F-7A35-6097-4C70318CE1B2}"/>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6C2A2BAC-2027-AE07-ADAD-162F74D99200}"/>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B170E01C-2BC4-DE8B-8F1D-5E7953A4D9E7}"/>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32247AAC-86A8-550D-3D57-9E4BB20CE30D}"/>
              </a:ext>
            </a:extLst>
          </p:cNvPr>
          <p:cNvSpPr>
            <a:spLocks noGrp="1"/>
          </p:cNvSpPr>
          <p:nvPr>
            <p:ph type="dt" sz="half" idx="10"/>
          </p:nvPr>
        </p:nvSpPr>
        <p:spPr/>
        <p:txBody>
          <a:bodyPr/>
          <a:lstStyle/>
          <a:p>
            <a:fld id="{08174057-CD1D-47C5-B462-17F039FDF365}" type="datetime1">
              <a:rPr lang="hu-HU" smtClean="0"/>
              <a:t>2023. 12. 05.</a:t>
            </a:fld>
            <a:endParaRPr lang="hu-HU"/>
          </a:p>
        </p:txBody>
      </p:sp>
      <p:sp>
        <p:nvSpPr>
          <p:cNvPr id="6" name="Élőláb helye 5">
            <a:extLst>
              <a:ext uri="{FF2B5EF4-FFF2-40B4-BE49-F238E27FC236}">
                <a16:creationId xmlns:a16="http://schemas.microsoft.com/office/drawing/2014/main" id="{A0CBB75D-D727-0306-E86A-C3B961A48265}"/>
              </a:ext>
            </a:extLst>
          </p:cNvPr>
          <p:cNvSpPr>
            <a:spLocks noGrp="1"/>
          </p:cNvSpPr>
          <p:nvPr>
            <p:ph type="ftr" sz="quarter" idx="11"/>
          </p:nvPr>
        </p:nvSpPr>
        <p:spPr/>
        <p:txBody>
          <a:bodyPr/>
          <a:lstStyle/>
          <a:p>
            <a:r>
              <a:rPr lang="hu-HU"/>
              <a:t>Együtt a jövőnkért - középiskolai tanári ankét - Budapesti Műszaki és Gazdaságtudományi Egyetem</a:t>
            </a:r>
          </a:p>
        </p:txBody>
      </p:sp>
      <p:sp>
        <p:nvSpPr>
          <p:cNvPr id="7" name="Dia számának helye 6">
            <a:extLst>
              <a:ext uri="{FF2B5EF4-FFF2-40B4-BE49-F238E27FC236}">
                <a16:creationId xmlns:a16="http://schemas.microsoft.com/office/drawing/2014/main" id="{5A133461-6E05-736C-DFF1-F07DDEE7736A}"/>
              </a:ext>
            </a:extLst>
          </p:cNvPr>
          <p:cNvSpPr>
            <a:spLocks noGrp="1"/>
          </p:cNvSpPr>
          <p:nvPr>
            <p:ph type="sldNum" sz="quarter" idx="12"/>
          </p:nvPr>
        </p:nvSpPr>
        <p:spPr/>
        <p:txBody>
          <a:bodyPr/>
          <a:lstStyle/>
          <a:p>
            <a:fld id="{C2AF0AAF-3A3D-4B89-A05A-7C5562C1B562}" type="slidenum">
              <a:rPr lang="hu-HU" smtClean="0"/>
              <a:t>‹#›</a:t>
            </a:fld>
            <a:endParaRPr lang="hu-HU"/>
          </a:p>
        </p:txBody>
      </p:sp>
    </p:spTree>
    <p:extLst>
      <p:ext uri="{BB962C8B-B14F-4D97-AF65-F5344CB8AC3E}">
        <p14:creationId xmlns:p14="http://schemas.microsoft.com/office/powerpoint/2010/main" val="281689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7187246-EE32-5662-F2B8-AFF180B7C2A4}"/>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645D2924-4A1A-4CE4-DDC4-D4F8A1E9FC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C330D151-E11C-44EA-B283-60B8717D1B7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B289923F-FA81-3EAD-6542-330E30EA64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3C8207EF-B6E6-7446-27BD-9CAEFCF61A24}"/>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178A8E0C-A5D2-D965-5A1A-8E5345AB997B}"/>
              </a:ext>
            </a:extLst>
          </p:cNvPr>
          <p:cNvSpPr>
            <a:spLocks noGrp="1"/>
          </p:cNvSpPr>
          <p:nvPr>
            <p:ph type="dt" sz="half" idx="10"/>
          </p:nvPr>
        </p:nvSpPr>
        <p:spPr/>
        <p:txBody>
          <a:bodyPr/>
          <a:lstStyle/>
          <a:p>
            <a:fld id="{E2D458E9-1749-4093-9095-AF06C240E291}" type="datetime1">
              <a:rPr lang="hu-HU" smtClean="0"/>
              <a:t>2023. 12. 05.</a:t>
            </a:fld>
            <a:endParaRPr lang="hu-HU"/>
          </a:p>
        </p:txBody>
      </p:sp>
      <p:sp>
        <p:nvSpPr>
          <p:cNvPr id="8" name="Élőláb helye 7">
            <a:extLst>
              <a:ext uri="{FF2B5EF4-FFF2-40B4-BE49-F238E27FC236}">
                <a16:creationId xmlns:a16="http://schemas.microsoft.com/office/drawing/2014/main" id="{1D3EA066-9BE9-D511-7383-402680436CFD}"/>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9" name="Dia számának helye 8">
            <a:extLst>
              <a:ext uri="{FF2B5EF4-FFF2-40B4-BE49-F238E27FC236}">
                <a16:creationId xmlns:a16="http://schemas.microsoft.com/office/drawing/2014/main" id="{DC81C0BE-ADBA-ECA4-89EB-EDEBE4460EF8}"/>
              </a:ext>
            </a:extLst>
          </p:cNvPr>
          <p:cNvSpPr>
            <a:spLocks noGrp="1"/>
          </p:cNvSpPr>
          <p:nvPr>
            <p:ph type="sldNum" sz="quarter" idx="12"/>
          </p:nvPr>
        </p:nvSpPr>
        <p:spPr/>
        <p:txBody>
          <a:bodyPr/>
          <a:lstStyle/>
          <a:p>
            <a:fld id="{C2AF0AAF-3A3D-4B89-A05A-7C5562C1B562}" type="slidenum">
              <a:rPr lang="hu-HU" smtClean="0"/>
              <a:t>‹#›</a:t>
            </a:fld>
            <a:endParaRPr lang="hu-HU"/>
          </a:p>
        </p:txBody>
      </p:sp>
    </p:spTree>
    <p:extLst>
      <p:ext uri="{BB962C8B-B14F-4D97-AF65-F5344CB8AC3E}">
        <p14:creationId xmlns:p14="http://schemas.microsoft.com/office/powerpoint/2010/main" val="124818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39F97D-4909-BD7E-3321-FE4B961FA328}"/>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7E9666D1-DC9F-B916-111B-CB87B82AFAE2}"/>
              </a:ext>
            </a:extLst>
          </p:cNvPr>
          <p:cNvSpPr>
            <a:spLocks noGrp="1"/>
          </p:cNvSpPr>
          <p:nvPr>
            <p:ph type="dt" sz="half" idx="10"/>
          </p:nvPr>
        </p:nvSpPr>
        <p:spPr/>
        <p:txBody>
          <a:bodyPr/>
          <a:lstStyle/>
          <a:p>
            <a:fld id="{CBA9301C-328F-4C9F-84F1-C77E6D51F474}" type="datetime1">
              <a:rPr lang="hu-HU" smtClean="0"/>
              <a:t>2023. 12. 05.</a:t>
            </a:fld>
            <a:endParaRPr lang="hu-HU"/>
          </a:p>
        </p:txBody>
      </p:sp>
      <p:sp>
        <p:nvSpPr>
          <p:cNvPr id="4" name="Élőláb helye 3">
            <a:extLst>
              <a:ext uri="{FF2B5EF4-FFF2-40B4-BE49-F238E27FC236}">
                <a16:creationId xmlns:a16="http://schemas.microsoft.com/office/drawing/2014/main" id="{7B354ADC-40B6-9C40-6908-C60903F2CB01}"/>
              </a:ext>
            </a:extLst>
          </p:cNvPr>
          <p:cNvSpPr>
            <a:spLocks noGrp="1"/>
          </p:cNvSpPr>
          <p:nvPr>
            <p:ph type="ftr" sz="quarter" idx="11"/>
          </p:nvPr>
        </p:nvSpPr>
        <p:spPr/>
        <p:txBody>
          <a:bodyPr/>
          <a:lstStyle/>
          <a:p>
            <a:r>
              <a:rPr lang="hu-HU"/>
              <a:t>Együtt a jövőnkért - középiskolai tanári ankét - Budapesti Műszaki és Gazdaságtudományi Egyetem</a:t>
            </a:r>
          </a:p>
        </p:txBody>
      </p:sp>
      <p:sp>
        <p:nvSpPr>
          <p:cNvPr id="5" name="Dia számának helye 4">
            <a:extLst>
              <a:ext uri="{FF2B5EF4-FFF2-40B4-BE49-F238E27FC236}">
                <a16:creationId xmlns:a16="http://schemas.microsoft.com/office/drawing/2014/main" id="{604338E5-D0AC-C10E-42BA-0C37C4234501}"/>
              </a:ext>
            </a:extLst>
          </p:cNvPr>
          <p:cNvSpPr>
            <a:spLocks noGrp="1"/>
          </p:cNvSpPr>
          <p:nvPr>
            <p:ph type="sldNum" sz="quarter" idx="12"/>
          </p:nvPr>
        </p:nvSpPr>
        <p:spPr/>
        <p:txBody>
          <a:bodyPr/>
          <a:lstStyle/>
          <a:p>
            <a:fld id="{C2AF0AAF-3A3D-4B89-A05A-7C5562C1B562}" type="slidenum">
              <a:rPr lang="hu-HU" smtClean="0"/>
              <a:t>‹#›</a:t>
            </a:fld>
            <a:endParaRPr lang="hu-HU"/>
          </a:p>
        </p:txBody>
      </p:sp>
    </p:spTree>
    <p:extLst>
      <p:ext uri="{BB962C8B-B14F-4D97-AF65-F5344CB8AC3E}">
        <p14:creationId xmlns:p14="http://schemas.microsoft.com/office/powerpoint/2010/main" val="212437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FCEC8B3A-63A5-D49B-FD5E-794C58A7349C}"/>
              </a:ext>
            </a:extLst>
          </p:cNvPr>
          <p:cNvSpPr>
            <a:spLocks noGrp="1"/>
          </p:cNvSpPr>
          <p:nvPr>
            <p:ph type="dt" sz="half" idx="10"/>
          </p:nvPr>
        </p:nvSpPr>
        <p:spPr/>
        <p:txBody>
          <a:bodyPr/>
          <a:lstStyle/>
          <a:p>
            <a:fld id="{0915211A-8067-4DEA-A9FC-BA90750FC239}" type="datetime1">
              <a:rPr lang="hu-HU" smtClean="0"/>
              <a:t>2023. 12. 05.</a:t>
            </a:fld>
            <a:endParaRPr lang="hu-HU"/>
          </a:p>
        </p:txBody>
      </p:sp>
      <p:sp>
        <p:nvSpPr>
          <p:cNvPr id="3" name="Élőláb helye 2">
            <a:extLst>
              <a:ext uri="{FF2B5EF4-FFF2-40B4-BE49-F238E27FC236}">
                <a16:creationId xmlns:a16="http://schemas.microsoft.com/office/drawing/2014/main" id="{FA67D4C7-4528-6F70-7927-4A86E5578494}"/>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4" name="Dia számának helye 3">
            <a:extLst>
              <a:ext uri="{FF2B5EF4-FFF2-40B4-BE49-F238E27FC236}">
                <a16:creationId xmlns:a16="http://schemas.microsoft.com/office/drawing/2014/main" id="{0C9E908C-2286-ADAF-F5B8-C29B04F75547}"/>
              </a:ext>
            </a:extLst>
          </p:cNvPr>
          <p:cNvSpPr>
            <a:spLocks noGrp="1"/>
          </p:cNvSpPr>
          <p:nvPr>
            <p:ph type="sldNum" sz="quarter" idx="12"/>
          </p:nvPr>
        </p:nvSpPr>
        <p:spPr/>
        <p:txBody>
          <a:bodyPr/>
          <a:lstStyle/>
          <a:p>
            <a:fld id="{C2AF0AAF-3A3D-4B89-A05A-7C5562C1B562}" type="slidenum">
              <a:rPr lang="hu-HU" smtClean="0"/>
              <a:t>‹#›</a:t>
            </a:fld>
            <a:endParaRPr lang="hu-HU"/>
          </a:p>
        </p:txBody>
      </p:sp>
    </p:spTree>
    <p:extLst>
      <p:ext uri="{BB962C8B-B14F-4D97-AF65-F5344CB8AC3E}">
        <p14:creationId xmlns:p14="http://schemas.microsoft.com/office/powerpoint/2010/main" val="345875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08B462B8-7179-3352-415F-C11F347F8BE6}"/>
              </a:ext>
            </a:extLst>
          </p:cNvPr>
          <p:cNvSpPr>
            <a:spLocks noGrp="1"/>
          </p:cNvSpPr>
          <p:nvPr>
            <p:ph type="title"/>
          </p:nvPr>
        </p:nvSpPr>
        <p:spPr>
          <a:xfrm>
            <a:off x="838200" y="227965"/>
            <a:ext cx="8077200" cy="1325563"/>
          </a:xfrm>
          <a:prstGeom prst="rect">
            <a:avLst/>
          </a:prstGeom>
        </p:spPr>
        <p:txBody>
          <a:bodyPr vert="horz" lIns="91440" tIns="45720" rIns="91440" bIns="45720" rtlCol="0" anchor="ctr">
            <a:normAutofit/>
          </a:bodyPr>
          <a:lstStyle/>
          <a:p>
            <a:r>
              <a:rPr lang="hu-HU" dirty="0"/>
              <a:t>Mintacím szerkesztése</a:t>
            </a:r>
          </a:p>
        </p:txBody>
      </p:sp>
      <p:sp>
        <p:nvSpPr>
          <p:cNvPr id="3" name="Szöveg helye 2">
            <a:extLst>
              <a:ext uri="{FF2B5EF4-FFF2-40B4-BE49-F238E27FC236}">
                <a16:creationId xmlns:a16="http://schemas.microsoft.com/office/drawing/2014/main" id="{69FE2459-FCA3-B674-8563-A3EA6736E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a:extLst>
              <a:ext uri="{FF2B5EF4-FFF2-40B4-BE49-F238E27FC236}">
                <a16:creationId xmlns:a16="http://schemas.microsoft.com/office/drawing/2014/main" id="{742446A4-EC26-353C-F417-9DADEB840EA5}"/>
              </a:ext>
            </a:extLst>
          </p:cNvPr>
          <p:cNvSpPr>
            <a:spLocks noGrp="1"/>
          </p:cNvSpPr>
          <p:nvPr>
            <p:ph type="dt" sz="half" idx="2"/>
          </p:nvPr>
        </p:nvSpPr>
        <p:spPr>
          <a:xfrm>
            <a:off x="838200" y="6356350"/>
            <a:ext cx="2362200" cy="273685"/>
          </a:xfrm>
          <a:prstGeom prst="rect">
            <a:avLst/>
          </a:prstGeom>
        </p:spPr>
        <p:txBody>
          <a:bodyPr vert="horz" lIns="91440" tIns="45720" rIns="91440" bIns="45720" rtlCol="0" anchor="ctr"/>
          <a:lstStyle>
            <a:lvl1pPr algn="l">
              <a:defRPr sz="1200">
                <a:solidFill>
                  <a:schemeClr val="tx1">
                    <a:tint val="75000"/>
                  </a:schemeClr>
                </a:solidFill>
              </a:defRPr>
            </a:lvl1pPr>
          </a:lstStyle>
          <a:p>
            <a:fld id="{4AB3B836-845F-4CB4-BA47-8E302924A2DF}" type="datetime1">
              <a:rPr lang="hu-HU" smtClean="0"/>
              <a:t>2023. 12. 05.</a:t>
            </a:fld>
            <a:endParaRPr lang="hu-HU" dirty="0"/>
          </a:p>
        </p:txBody>
      </p:sp>
      <p:sp>
        <p:nvSpPr>
          <p:cNvPr id="5" name="Élőláb helye 4">
            <a:extLst>
              <a:ext uri="{FF2B5EF4-FFF2-40B4-BE49-F238E27FC236}">
                <a16:creationId xmlns:a16="http://schemas.microsoft.com/office/drawing/2014/main" id="{CE6077FC-AFB4-0AE3-22E6-E1A9FA4717C8}"/>
              </a:ext>
            </a:extLst>
          </p:cNvPr>
          <p:cNvSpPr>
            <a:spLocks noGrp="1"/>
          </p:cNvSpPr>
          <p:nvPr>
            <p:ph type="ftr" sz="quarter" idx="3"/>
          </p:nvPr>
        </p:nvSpPr>
        <p:spPr>
          <a:xfrm>
            <a:off x="3200400" y="6356350"/>
            <a:ext cx="6507480" cy="27368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u-HU" dirty="0"/>
              <a:t>Fókuszban a felvételi - középiskolai tanári ankét - Budapesti Műszaki és Gazdaságtudományi Egyetem</a:t>
            </a:r>
          </a:p>
        </p:txBody>
      </p:sp>
      <p:sp>
        <p:nvSpPr>
          <p:cNvPr id="6" name="Dia számának helye 5">
            <a:extLst>
              <a:ext uri="{FF2B5EF4-FFF2-40B4-BE49-F238E27FC236}">
                <a16:creationId xmlns:a16="http://schemas.microsoft.com/office/drawing/2014/main" id="{AD18D117-B0B7-ACC6-FFCB-607D1E636D81}"/>
              </a:ext>
            </a:extLst>
          </p:cNvPr>
          <p:cNvSpPr>
            <a:spLocks noGrp="1"/>
          </p:cNvSpPr>
          <p:nvPr>
            <p:ph type="sldNum" sz="quarter" idx="4"/>
          </p:nvPr>
        </p:nvSpPr>
        <p:spPr>
          <a:xfrm>
            <a:off x="9189720" y="6356350"/>
            <a:ext cx="2164080" cy="273685"/>
          </a:xfrm>
          <a:prstGeom prst="rect">
            <a:avLst/>
          </a:prstGeom>
        </p:spPr>
        <p:txBody>
          <a:bodyPr vert="horz" lIns="91440" tIns="45720" rIns="91440" bIns="45720" rtlCol="0" anchor="ctr"/>
          <a:lstStyle>
            <a:lvl1pPr algn="r">
              <a:defRPr sz="1200">
                <a:solidFill>
                  <a:schemeClr val="tx1">
                    <a:tint val="75000"/>
                  </a:schemeClr>
                </a:solidFill>
              </a:defRPr>
            </a:lvl1pPr>
          </a:lstStyle>
          <a:p>
            <a:fld id="{C2AF0AAF-3A3D-4B89-A05A-7C5562C1B562}" type="slidenum">
              <a:rPr lang="hu-HU" smtClean="0"/>
              <a:t>‹#›</a:t>
            </a:fld>
            <a:endParaRPr lang="hu-HU" dirty="0"/>
          </a:p>
        </p:txBody>
      </p:sp>
      <p:cxnSp>
        <p:nvCxnSpPr>
          <p:cNvPr id="8" name="Egyenes összekötő 7">
            <a:extLst>
              <a:ext uri="{FF2B5EF4-FFF2-40B4-BE49-F238E27FC236}">
                <a16:creationId xmlns:a16="http://schemas.microsoft.com/office/drawing/2014/main" id="{4023DD54-B18E-9426-77E3-1FEA087E862B}"/>
              </a:ext>
            </a:extLst>
          </p:cNvPr>
          <p:cNvCxnSpPr>
            <a:cxnSpLocks/>
          </p:cNvCxnSpPr>
          <p:nvPr userDrawn="1"/>
        </p:nvCxnSpPr>
        <p:spPr>
          <a:xfrm>
            <a:off x="0" y="1690688"/>
            <a:ext cx="12192000" cy="0"/>
          </a:xfrm>
          <a:prstGeom prst="line">
            <a:avLst/>
          </a:prstGeom>
          <a:ln w="63500">
            <a:solidFill>
              <a:srgbClr val="A50021"/>
            </a:solidFill>
          </a:ln>
        </p:spPr>
        <p:style>
          <a:lnRef idx="3">
            <a:schemeClr val="dk1"/>
          </a:lnRef>
          <a:fillRef idx="0">
            <a:schemeClr val="dk1"/>
          </a:fillRef>
          <a:effectRef idx="2">
            <a:schemeClr val="dk1"/>
          </a:effectRef>
          <a:fontRef idx="minor">
            <a:schemeClr val="tx1"/>
          </a:fontRef>
        </p:style>
      </p:cxnSp>
      <p:pic>
        <p:nvPicPr>
          <p:cNvPr id="11" name="Kép 10" descr="A képen szöveg látható&#10;&#10;Automatikusan generált leírás">
            <a:extLst>
              <a:ext uri="{FF2B5EF4-FFF2-40B4-BE49-F238E27FC236}">
                <a16:creationId xmlns:a16="http://schemas.microsoft.com/office/drawing/2014/main" id="{D66AF871-17B5-F91E-A07D-9EBCC883D56A}"/>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189720" y="525479"/>
            <a:ext cx="2560322" cy="681046"/>
          </a:xfrm>
          <a:prstGeom prst="rect">
            <a:avLst/>
          </a:prstGeom>
        </p:spPr>
      </p:pic>
    </p:spTree>
    <p:extLst>
      <p:ext uri="{BB962C8B-B14F-4D97-AF65-F5344CB8AC3E}">
        <p14:creationId xmlns:p14="http://schemas.microsoft.com/office/powerpoint/2010/main" val="155804747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bolyai.hu/versenyek-kurschak-jozsef-matematikai-tanuloverseny/" TargetMode="External"/><Relationship Id="rId2" Type="http://schemas.openxmlformats.org/officeDocument/2006/relationships/hyperlink" Target="https://www.szilardverseny.hu/orszagos-verseny/eredmenyek"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alfa.bme.hu/course/view.php?id=38"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3.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E05C0F0-EFE9-5844-39A7-3ED61E1F954F}"/>
              </a:ext>
            </a:extLst>
          </p:cNvPr>
          <p:cNvSpPr>
            <a:spLocks noGrp="1"/>
          </p:cNvSpPr>
          <p:nvPr>
            <p:ph type="ctrTitle"/>
          </p:nvPr>
        </p:nvSpPr>
        <p:spPr>
          <a:xfrm>
            <a:off x="1524000" y="2700441"/>
            <a:ext cx="9144000" cy="2387600"/>
          </a:xfrm>
        </p:spPr>
        <p:txBody>
          <a:bodyPr/>
          <a:lstStyle/>
          <a:p>
            <a:r>
              <a:rPr lang="hu-HU" b="1" dirty="0">
                <a:solidFill>
                  <a:schemeClr val="bg1"/>
                </a:solidFill>
              </a:rPr>
              <a:t>Fókuszban a felvételi</a:t>
            </a:r>
            <a:br>
              <a:rPr lang="hu-HU" dirty="0">
                <a:solidFill>
                  <a:schemeClr val="bg1"/>
                </a:solidFill>
              </a:rPr>
            </a:br>
            <a:r>
              <a:rPr lang="hu-HU" dirty="0">
                <a:solidFill>
                  <a:schemeClr val="bg1"/>
                </a:solidFill>
              </a:rPr>
              <a:t>Középiskolai tanári ankét</a:t>
            </a:r>
          </a:p>
        </p:txBody>
      </p:sp>
      <p:sp>
        <p:nvSpPr>
          <p:cNvPr id="3" name="Alcím 2">
            <a:extLst>
              <a:ext uri="{FF2B5EF4-FFF2-40B4-BE49-F238E27FC236}">
                <a16:creationId xmlns:a16="http://schemas.microsoft.com/office/drawing/2014/main" id="{B9C454E0-A7CE-33D4-2D98-FBB9439B64EF}"/>
              </a:ext>
            </a:extLst>
          </p:cNvPr>
          <p:cNvSpPr>
            <a:spLocks noGrp="1"/>
          </p:cNvSpPr>
          <p:nvPr>
            <p:ph type="subTitle" idx="1"/>
          </p:nvPr>
        </p:nvSpPr>
        <p:spPr>
          <a:xfrm>
            <a:off x="1524000" y="5180116"/>
            <a:ext cx="9144000" cy="1655762"/>
          </a:xfrm>
        </p:spPr>
        <p:txBody>
          <a:bodyPr/>
          <a:lstStyle/>
          <a:p>
            <a:r>
              <a:rPr lang="hu-HU" dirty="0">
                <a:solidFill>
                  <a:schemeClr val="bg1"/>
                </a:solidFill>
              </a:rPr>
              <a:t>Budapesti Műszaki és Gazdaságtudományi Egyetem</a:t>
            </a:r>
          </a:p>
          <a:p>
            <a:r>
              <a:rPr lang="hu-HU" dirty="0">
                <a:solidFill>
                  <a:schemeClr val="bg1"/>
                </a:solidFill>
              </a:rPr>
              <a:t>2023. december 7.</a:t>
            </a:r>
          </a:p>
          <a:p>
            <a:endParaRPr lang="hu-HU" dirty="0">
              <a:solidFill>
                <a:schemeClr val="bg1"/>
              </a:solidFill>
            </a:endParaRPr>
          </a:p>
        </p:txBody>
      </p:sp>
      <p:pic>
        <p:nvPicPr>
          <p:cNvPr id="5" name="Kép 4" descr="A képen diagram látható&#10;&#10;Automatikusan generált leírás">
            <a:extLst>
              <a:ext uri="{FF2B5EF4-FFF2-40B4-BE49-F238E27FC236}">
                <a16:creationId xmlns:a16="http://schemas.microsoft.com/office/drawing/2014/main" id="{E6E0CF0C-6EE1-DB64-104F-EAE1A461CD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6816" y="753616"/>
            <a:ext cx="4578368" cy="1236160"/>
          </a:xfrm>
          <a:prstGeom prst="rect">
            <a:avLst/>
          </a:prstGeom>
        </p:spPr>
      </p:pic>
    </p:spTree>
    <p:extLst>
      <p:ext uri="{BB962C8B-B14F-4D97-AF65-F5344CB8AC3E}">
        <p14:creationId xmlns:p14="http://schemas.microsoft.com/office/powerpoint/2010/main" val="3156453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17FAAD-1D88-E73B-D23F-66C87A955EBD}"/>
              </a:ext>
            </a:extLst>
          </p:cNvPr>
          <p:cNvSpPr>
            <a:spLocks noGrp="1"/>
          </p:cNvSpPr>
          <p:nvPr>
            <p:ph type="title"/>
          </p:nvPr>
        </p:nvSpPr>
        <p:spPr/>
        <p:txBody>
          <a:bodyPr/>
          <a:lstStyle/>
          <a:p>
            <a:r>
              <a:rPr lang="hu-HU" dirty="0"/>
              <a:t>Nyelvtudás, nyelvi kompetenciák</a:t>
            </a:r>
          </a:p>
        </p:txBody>
      </p:sp>
      <p:sp>
        <p:nvSpPr>
          <p:cNvPr id="4" name="Élőláb helye 3">
            <a:extLst>
              <a:ext uri="{FF2B5EF4-FFF2-40B4-BE49-F238E27FC236}">
                <a16:creationId xmlns:a16="http://schemas.microsoft.com/office/drawing/2014/main" id="{3B05DBF6-81A3-F484-8B7B-A7883D23C3F0}"/>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FF169716-ECD2-66B3-C60B-1FEA29390CF1}"/>
              </a:ext>
            </a:extLst>
          </p:cNvPr>
          <p:cNvSpPr>
            <a:spLocks noGrp="1"/>
          </p:cNvSpPr>
          <p:nvPr>
            <p:ph type="sldNum" sz="quarter" idx="12"/>
          </p:nvPr>
        </p:nvSpPr>
        <p:spPr/>
        <p:txBody>
          <a:bodyPr/>
          <a:lstStyle/>
          <a:p>
            <a:fld id="{C2AF0AAF-3A3D-4B89-A05A-7C5562C1B562}" type="slidenum">
              <a:rPr lang="hu-HU" smtClean="0"/>
              <a:t>10</a:t>
            </a:fld>
            <a:endParaRPr lang="hu-HU"/>
          </a:p>
        </p:txBody>
      </p:sp>
      <p:graphicFrame>
        <p:nvGraphicFramePr>
          <p:cNvPr id="6" name="Táblázat 5">
            <a:extLst>
              <a:ext uri="{FF2B5EF4-FFF2-40B4-BE49-F238E27FC236}">
                <a16:creationId xmlns:a16="http://schemas.microsoft.com/office/drawing/2014/main" id="{FA29F4D8-9B0D-F529-A4E8-46C41994F310}"/>
              </a:ext>
            </a:extLst>
          </p:cNvPr>
          <p:cNvGraphicFramePr>
            <a:graphicFrameLocks noGrp="1"/>
          </p:cNvGraphicFramePr>
          <p:nvPr>
            <p:extLst>
              <p:ext uri="{D42A27DB-BD31-4B8C-83A1-F6EECF244321}">
                <p14:modId xmlns:p14="http://schemas.microsoft.com/office/powerpoint/2010/main" val="2943936447"/>
              </p:ext>
            </p:extLst>
          </p:nvPr>
        </p:nvGraphicFramePr>
        <p:xfrm>
          <a:off x="201966" y="1858691"/>
          <a:ext cx="11583627" cy="4771344"/>
        </p:xfrm>
        <a:graphic>
          <a:graphicData uri="http://schemas.openxmlformats.org/drawingml/2006/table">
            <a:tbl>
              <a:tblPr firstRow="1" firstCol="1" bandRow="1">
                <a:tableStyleId>{5C22544A-7EE6-4342-B048-85BDC9FD1C3A}</a:tableStyleId>
              </a:tblPr>
              <a:tblGrid>
                <a:gridCol w="2354432">
                  <a:extLst>
                    <a:ext uri="{9D8B030D-6E8A-4147-A177-3AD203B41FA5}">
                      <a16:colId xmlns:a16="http://schemas.microsoft.com/office/drawing/2014/main" val="115242456"/>
                    </a:ext>
                  </a:extLst>
                </a:gridCol>
                <a:gridCol w="3307370">
                  <a:extLst>
                    <a:ext uri="{9D8B030D-6E8A-4147-A177-3AD203B41FA5}">
                      <a16:colId xmlns:a16="http://schemas.microsoft.com/office/drawing/2014/main" val="1192000699"/>
                    </a:ext>
                  </a:extLst>
                </a:gridCol>
                <a:gridCol w="1677471">
                  <a:extLst>
                    <a:ext uri="{9D8B030D-6E8A-4147-A177-3AD203B41FA5}">
                      <a16:colId xmlns:a16="http://schemas.microsoft.com/office/drawing/2014/main" val="480590816"/>
                    </a:ext>
                  </a:extLst>
                </a:gridCol>
                <a:gridCol w="3153635">
                  <a:extLst>
                    <a:ext uri="{9D8B030D-6E8A-4147-A177-3AD203B41FA5}">
                      <a16:colId xmlns:a16="http://schemas.microsoft.com/office/drawing/2014/main" val="3882932689"/>
                    </a:ext>
                  </a:extLst>
                </a:gridCol>
                <a:gridCol w="1090719">
                  <a:extLst>
                    <a:ext uri="{9D8B030D-6E8A-4147-A177-3AD203B41FA5}">
                      <a16:colId xmlns:a16="http://schemas.microsoft.com/office/drawing/2014/main" val="2982373336"/>
                    </a:ext>
                  </a:extLst>
                </a:gridCol>
              </a:tblGrid>
              <a:tr h="596418">
                <a:tc>
                  <a:txBody>
                    <a:bodyPr/>
                    <a:lstStyle/>
                    <a:p>
                      <a:pPr algn="l">
                        <a:spcAft>
                          <a:spcPts val="200"/>
                        </a:spcAft>
                      </a:pPr>
                      <a:r>
                        <a:rPr lang="hu-HU" sz="1400">
                          <a:effectLst/>
                        </a:rPr>
                        <a:t>Intézményi pont jogcíme</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400">
                          <a:effectLst/>
                        </a:rPr>
                        <a:t>Jogcímen belüli alkategória vagy egyéb kiegészítő feltétel</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400">
                          <a:effectLst/>
                        </a:rPr>
                        <a:t>Melyik szakon adható?</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400">
                          <a:effectLst/>
                        </a:rPr>
                        <a:t>További feltételek, a jogcím igazolásának módja</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400">
                          <a:effectLst/>
                        </a:rPr>
                        <a:t>Pontszám</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168518604"/>
                  </a:ext>
                </a:extLst>
              </a:tr>
              <a:tr h="596418">
                <a:tc rowSpan="6">
                  <a:txBody>
                    <a:bodyPr/>
                    <a:lstStyle/>
                    <a:p>
                      <a:pPr algn="l">
                        <a:spcAft>
                          <a:spcPts val="200"/>
                        </a:spcAft>
                      </a:pPr>
                      <a:r>
                        <a:rPr lang="hu-HU" sz="1400" dirty="0">
                          <a:effectLst/>
                        </a:rPr>
                        <a:t>Nyelvtudás, nyelvi kompetenciák</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400">
                          <a:effectLst/>
                        </a:rPr>
                        <a:t>C1 (felsőfokú) komplex (korábban C típusú) nyelvvizsga</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rowSpan="6">
                  <a:txBody>
                    <a:bodyPr/>
                    <a:lstStyle/>
                    <a:p>
                      <a:pPr algn="l">
                        <a:spcAft>
                          <a:spcPts val="200"/>
                        </a:spcAft>
                      </a:pPr>
                      <a:r>
                        <a:rPr lang="hu-HU" sz="1400">
                          <a:effectLst/>
                        </a:rPr>
                        <a:t>minden szakon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rowSpan="4">
                  <a:txBody>
                    <a:bodyPr/>
                    <a:lstStyle/>
                    <a:p>
                      <a:pPr algn="l">
                        <a:spcAft>
                          <a:spcPts val="200"/>
                        </a:spcAft>
                      </a:pPr>
                      <a:r>
                        <a:rPr lang="hu-HU" sz="1400" dirty="0">
                          <a:effectLst/>
                        </a:rPr>
                        <a:t>államilag elismert nyelvvizsgáról kiállított bizonyítvány vagy minden azzal egyenértékű nyelvtudást igazoló dokumentum</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50</a:t>
                      </a:r>
                      <a:endParaRPr lang="hu-HU" sz="14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223481421"/>
                  </a:ext>
                </a:extLst>
              </a:tr>
              <a:tr h="596418">
                <a:tc vMerge="1">
                  <a:txBody>
                    <a:bodyPr/>
                    <a:lstStyle/>
                    <a:p>
                      <a:endParaRPr lang="hu-HU"/>
                    </a:p>
                  </a:txBody>
                  <a:tcPr/>
                </a:tc>
                <a:tc>
                  <a:txBody>
                    <a:bodyPr/>
                    <a:lstStyle/>
                    <a:p>
                      <a:pPr algn="l">
                        <a:spcAft>
                          <a:spcPts val="200"/>
                        </a:spcAft>
                      </a:pPr>
                      <a:r>
                        <a:rPr lang="hu-HU" sz="1400">
                          <a:effectLst/>
                        </a:rPr>
                        <a:t>C1 (felsőfokú) írásbeli vagy szóbeli (korábban A, illetve B típusú) nyelvvizsga</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25</a:t>
                      </a:r>
                      <a:endParaRPr lang="hu-HU" sz="14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876378724"/>
                  </a:ext>
                </a:extLst>
              </a:tr>
              <a:tr h="596418">
                <a:tc vMerge="1">
                  <a:txBody>
                    <a:bodyPr/>
                    <a:lstStyle/>
                    <a:p>
                      <a:endParaRPr lang="hu-HU"/>
                    </a:p>
                  </a:txBody>
                  <a:tcPr/>
                </a:tc>
                <a:tc>
                  <a:txBody>
                    <a:bodyPr/>
                    <a:lstStyle/>
                    <a:p>
                      <a:pPr algn="l">
                        <a:spcAft>
                          <a:spcPts val="200"/>
                        </a:spcAft>
                      </a:pPr>
                      <a:r>
                        <a:rPr lang="hu-HU" sz="1400">
                          <a:effectLst/>
                        </a:rPr>
                        <a:t>B2 (középfokú) komplex (korábban C típusú) nyelvvizsga</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36</a:t>
                      </a:r>
                      <a:endParaRPr lang="hu-HU" sz="14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787899994"/>
                  </a:ext>
                </a:extLst>
              </a:tr>
              <a:tr h="596418">
                <a:tc vMerge="1">
                  <a:txBody>
                    <a:bodyPr/>
                    <a:lstStyle/>
                    <a:p>
                      <a:endParaRPr lang="hu-HU"/>
                    </a:p>
                  </a:txBody>
                  <a:tcPr/>
                </a:tc>
                <a:tc>
                  <a:txBody>
                    <a:bodyPr/>
                    <a:lstStyle/>
                    <a:p>
                      <a:pPr algn="l">
                        <a:spcAft>
                          <a:spcPts val="200"/>
                        </a:spcAft>
                      </a:pPr>
                      <a:r>
                        <a:rPr lang="hu-HU" sz="1400">
                          <a:effectLst/>
                        </a:rPr>
                        <a:t>B2 (középfokú) írásbeli vagy szóbeli (korábban A, illetve B típusú) nyelvvizsga</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18</a:t>
                      </a:r>
                      <a:endParaRPr lang="hu-HU" sz="14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2589959927"/>
                  </a:ext>
                </a:extLst>
              </a:tr>
              <a:tr h="894627">
                <a:tc vMerge="1">
                  <a:txBody>
                    <a:bodyPr/>
                    <a:lstStyle/>
                    <a:p>
                      <a:endParaRPr lang="hu-HU"/>
                    </a:p>
                  </a:txBody>
                  <a:tcPr/>
                </a:tc>
                <a:tc>
                  <a:txBody>
                    <a:bodyPr/>
                    <a:lstStyle/>
                    <a:p>
                      <a:pPr algn="l">
                        <a:spcAft>
                          <a:spcPts val="200"/>
                        </a:spcAft>
                      </a:pPr>
                      <a:r>
                        <a:rPr lang="hu-HU" sz="1400" dirty="0">
                          <a:effectLst/>
                        </a:rPr>
                        <a:t>idegen nyelvből emelt szinten tett érettségi vizsga</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l">
                        <a:spcAft>
                          <a:spcPts val="200"/>
                        </a:spcAft>
                      </a:pPr>
                      <a:r>
                        <a:rPr lang="hu-HU" sz="1400">
                          <a:effectLst/>
                        </a:rPr>
                        <a:t>ha az érettségi eredménye legalább 50% és az adott nyelvből más jogcímen nem adható intézményi pont</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20</a:t>
                      </a:r>
                      <a:endParaRPr lang="hu-HU" sz="14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461872184"/>
                  </a:ext>
                </a:extLst>
              </a:tr>
              <a:tr h="894627">
                <a:tc vMerge="1">
                  <a:txBody>
                    <a:bodyPr/>
                    <a:lstStyle/>
                    <a:p>
                      <a:endParaRPr lang="hu-HU"/>
                    </a:p>
                  </a:txBody>
                  <a:tcPr/>
                </a:tc>
                <a:tc>
                  <a:txBody>
                    <a:bodyPr/>
                    <a:lstStyle/>
                    <a:p>
                      <a:pPr algn="l">
                        <a:spcAft>
                          <a:spcPts val="200"/>
                        </a:spcAft>
                      </a:pPr>
                      <a:r>
                        <a:rPr lang="hu-HU" sz="1400">
                          <a:effectLst/>
                        </a:rPr>
                        <a:t>idegen nyelvből középszinten tett érettségi vizsga</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l">
                        <a:spcAft>
                          <a:spcPts val="200"/>
                        </a:spcAft>
                      </a:pPr>
                      <a:r>
                        <a:rPr lang="hu-HU" sz="1400">
                          <a:effectLst/>
                        </a:rPr>
                        <a:t>ha az érettségi eredménye legalább 75% és az adott nyelvből más jogcímen nem adható intézményi pont</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15</a:t>
                      </a:r>
                      <a:endParaRPr lang="hu-HU" sz="14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082155793"/>
                  </a:ext>
                </a:extLst>
              </a:tr>
            </a:tbl>
          </a:graphicData>
        </a:graphic>
      </p:graphicFrame>
    </p:spTree>
    <p:extLst>
      <p:ext uri="{BB962C8B-B14F-4D97-AF65-F5344CB8AC3E}">
        <p14:creationId xmlns:p14="http://schemas.microsoft.com/office/powerpoint/2010/main" val="290103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391A2CA-F1EB-B81F-AC35-5D5BDA018E02}"/>
              </a:ext>
            </a:extLst>
          </p:cNvPr>
          <p:cNvSpPr>
            <a:spLocks noGrp="1"/>
          </p:cNvSpPr>
          <p:nvPr>
            <p:ph type="title"/>
          </p:nvPr>
        </p:nvSpPr>
        <p:spPr/>
        <p:txBody>
          <a:bodyPr/>
          <a:lstStyle/>
          <a:p>
            <a:r>
              <a:rPr lang="hu-HU" dirty="0"/>
              <a:t>Digitális kompetenciák</a:t>
            </a:r>
          </a:p>
        </p:txBody>
      </p:sp>
      <p:sp>
        <p:nvSpPr>
          <p:cNvPr id="4" name="Élőláb helye 3">
            <a:extLst>
              <a:ext uri="{FF2B5EF4-FFF2-40B4-BE49-F238E27FC236}">
                <a16:creationId xmlns:a16="http://schemas.microsoft.com/office/drawing/2014/main" id="{9DFC68EF-C06B-D043-BF88-BC4E4F1A7254}"/>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44E0AA3A-3483-5A48-1D47-9310A3AF3C8C}"/>
              </a:ext>
            </a:extLst>
          </p:cNvPr>
          <p:cNvSpPr>
            <a:spLocks noGrp="1"/>
          </p:cNvSpPr>
          <p:nvPr>
            <p:ph type="sldNum" sz="quarter" idx="12"/>
          </p:nvPr>
        </p:nvSpPr>
        <p:spPr/>
        <p:txBody>
          <a:bodyPr/>
          <a:lstStyle/>
          <a:p>
            <a:fld id="{C2AF0AAF-3A3D-4B89-A05A-7C5562C1B562}" type="slidenum">
              <a:rPr lang="hu-HU" smtClean="0"/>
              <a:t>11</a:t>
            </a:fld>
            <a:endParaRPr lang="hu-HU"/>
          </a:p>
        </p:txBody>
      </p:sp>
      <p:graphicFrame>
        <p:nvGraphicFramePr>
          <p:cNvPr id="6" name="Táblázat 5">
            <a:extLst>
              <a:ext uri="{FF2B5EF4-FFF2-40B4-BE49-F238E27FC236}">
                <a16:creationId xmlns:a16="http://schemas.microsoft.com/office/drawing/2014/main" id="{118A7BFF-44F8-4110-E92A-514DBC431C7E}"/>
              </a:ext>
            </a:extLst>
          </p:cNvPr>
          <p:cNvGraphicFramePr>
            <a:graphicFrameLocks noGrp="1"/>
          </p:cNvGraphicFramePr>
          <p:nvPr>
            <p:extLst>
              <p:ext uri="{D42A27DB-BD31-4B8C-83A1-F6EECF244321}">
                <p14:modId xmlns:p14="http://schemas.microsoft.com/office/powerpoint/2010/main" val="3781500803"/>
              </p:ext>
            </p:extLst>
          </p:nvPr>
        </p:nvGraphicFramePr>
        <p:xfrm>
          <a:off x="198299" y="1796525"/>
          <a:ext cx="11795402" cy="4833510"/>
        </p:xfrm>
        <a:graphic>
          <a:graphicData uri="http://schemas.openxmlformats.org/drawingml/2006/table">
            <a:tbl>
              <a:tblPr firstRow="1" firstCol="1" bandRow="1">
                <a:tableStyleId>{93296810-A885-4BE3-A3E7-6D5BEEA58F35}</a:tableStyleId>
              </a:tblPr>
              <a:tblGrid>
                <a:gridCol w="2843522">
                  <a:extLst>
                    <a:ext uri="{9D8B030D-6E8A-4147-A177-3AD203B41FA5}">
                      <a16:colId xmlns:a16="http://schemas.microsoft.com/office/drawing/2014/main" val="567500161"/>
                    </a:ext>
                  </a:extLst>
                </a:gridCol>
                <a:gridCol w="3207991">
                  <a:extLst>
                    <a:ext uri="{9D8B030D-6E8A-4147-A177-3AD203B41FA5}">
                      <a16:colId xmlns:a16="http://schemas.microsoft.com/office/drawing/2014/main" val="3027336192"/>
                    </a:ext>
                  </a:extLst>
                </a:gridCol>
                <a:gridCol w="1627067">
                  <a:extLst>
                    <a:ext uri="{9D8B030D-6E8A-4147-A177-3AD203B41FA5}">
                      <a16:colId xmlns:a16="http://schemas.microsoft.com/office/drawing/2014/main" val="694545352"/>
                    </a:ext>
                  </a:extLst>
                </a:gridCol>
                <a:gridCol w="2882884">
                  <a:extLst>
                    <a:ext uri="{9D8B030D-6E8A-4147-A177-3AD203B41FA5}">
                      <a16:colId xmlns:a16="http://schemas.microsoft.com/office/drawing/2014/main" val="3703735841"/>
                    </a:ext>
                  </a:extLst>
                </a:gridCol>
                <a:gridCol w="1233938">
                  <a:extLst>
                    <a:ext uri="{9D8B030D-6E8A-4147-A177-3AD203B41FA5}">
                      <a16:colId xmlns:a16="http://schemas.microsoft.com/office/drawing/2014/main" val="293473620"/>
                    </a:ext>
                  </a:extLst>
                </a:gridCol>
              </a:tblGrid>
              <a:tr h="743617">
                <a:tc>
                  <a:txBody>
                    <a:bodyPr/>
                    <a:lstStyle/>
                    <a:p>
                      <a:pPr algn="l">
                        <a:spcAft>
                          <a:spcPts val="200"/>
                        </a:spcAft>
                      </a:pPr>
                      <a:r>
                        <a:rPr lang="hu-HU" sz="1600">
                          <a:effectLst/>
                        </a:rPr>
                        <a:t>Intézményi pont jogcíme</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600">
                          <a:effectLst/>
                        </a:rPr>
                        <a:t>Jogcímen belüli alkategória vagy egyéb kiegészítő feltétel</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600">
                          <a:effectLst/>
                        </a:rPr>
                        <a:t>Melyik szakon adható?</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600">
                          <a:effectLst/>
                        </a:rPr>
                        <a:t>További feltételek, a jogcím igazolásának módja</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600">
                          <a:effectLst/>
                        </a:rPr>
                        <a:t>Pontszám</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1822268130"/>
                  </a:ext>
                </a:extLst>
              </a:tr>
              <a:tr h="743617">
                <a:tc rowSpan="5">
                  <a:txBody>
                    <a:bodyPr/>
                    <a:lstStyle/>
                    <a:p>
                      <a:pPr algn="l">
                        <a:spcAft>
                          <a:spcPts val="200"/>
                        </a:spcAft>
                      </a:pPr>
                      <a:r>
                        <a:rPr lang="hu-HU" sz="1600" dirty="0">
                          <a:effectLst/>
                        </a:rPr>
                        <a:t>Digitális (informatikai) kompetenciák</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600">
                          <a:effectLst/>
                        </a:rPr>
                        <a:t>ICDL/ECDL Base szintű ismeretek </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rowSpan="5">
                  <a:txBody>
                    <a:bodyPr/>
                    <a:lstStyle/>
                    <a:p>
                      <a:pPr algn="l">
                        <a:spcAft>
                          <a:spcPts val="200"/>
                        </a:spcAft>
                      </a:pPr>
                      <a:r>
                        <a:rPr lang="hu-HU" sz="1600">
                          <a:effectLst/>
                        </a:rPr>
                        <a:t>minden szakon</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600">
                          <a:effectLst/>
                        </a:rPr>
                        <a:t>ICDL/ECDL Base tanúsítvány (bizonyítvány)</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25</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2408375821"/>
                  </a:ext>
                </a:extLst>
              </a:tr>
              <a:tr h="743617">
                <a:tc vMerge="1">
                  <a:txBody>
                    <a:bodyPr/>
                    <a:lstStyle/>
                    <a:p>
                      <a:endParaRPr lang="hu-HU"/>
                    </a:p>
                  </a:txBody>
                  <a:tcPr/>
                </a:tc>
                <a:tc>
                  <a:txBody>
                    <a:bodyPr/>
                    <a:lstStyle/>
                    <a:p>
                      <a:pPr algn="l">
                        <a:spcAft>
                          <a:spcPts val="200"/>
                        </a:spcAft>
                      </a:pPr>
                      <a:r>
                        <a:rPr lang="hu-HU" sz="1600">
                          <a:effectLst/>
                        </a:rPr>
                        <a:t>ICDL/ECDL Standard szintű ismeretek</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l">
                        <a:spcAft>
                          <a:spcPts val="200"/>
                        </a:spcAft>
                      </a:pPr>
                      <a:r>
                        <a:rPr lang="hu-HU" sz="1600">
                          <a:effectLst/>
                        </a:rPr>
                        <a:t>ICDL/ECDL Standard tanúsítvány (bizonyítvány)</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50</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1023043450"/>
                  </a:ext>
                </a:extLst>
              </a:tr>
              <a:tr h="743617">
                <a:tc vMerge="1">
                  <a:txBody>
                    <a:bodyPr/>
                    <a:lstStyle/>
                    <a:p>
                      <a:endParaRPr lang="hu-HU"/>
                    </a:p>
                  </a:txBody>
                  <a:tcPr/>
                </a:tc>
                <a:tc>
                  <a:txBody>
                    <a:bodyPr/>
                    <a:lstStyle/>
                    <a:p>
                      <a:pPr algn="l">
                        <a:spcAft>
                          <a:spcPts val="200"/>
                        </a:spcAft>
                      </a:pPr>
                      <a:r>
                        <a:rPr lang="hu-HU" sz="1600">
                          <a:effectLst/>
                        </a:rPr>
                        <a:t>ICDL/ECDL Advanced szintű ismeretek</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l">
                        <a:spcAft>
                          <a:spcPts val="200"/>
                        </a:spcAft>
                      </a:pPr>
                      <a:r>
                        <a:rPr lang="hu-HU" sz="1600">
                          <a:effectLst/>
                        </a:rPr>
                        <a:t>ICDL/ECDL Advanced tanúsítvány (bizonyítvány)</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75</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1536630635"/>
                  </a:ext>
                </a:extLst>
              </a:tr>
              <a:tr h="1115425">
                <a:tc vMerge="1">
                  <a:txBody>
                    <a:bodyPr/>
                    <a:lstStyle/>
                    <a:p>
                      <a:endParaRPr lang="hu-HU"/>
                    </a:p>
                  </a:txBody>
                  <a:tcPr/>
                </a:tc>
                <a:tc>
                  <a:txBody>
                    <a:bodyPr/>
                    <a:lstStyle/>
                    <a:p>
                      <a:pPr algn="l">
                        <a:spcAft>
                          <a:spcPts val="200"/>
                        </a:spcAft>
                      </a:pPr>
                      <a:r>
                        <a:rPr lang="hu-HU" sz="1600">
                          <a:effectLst/>
                        </a:rPr>
                        <a:t>digitális kompetenciákból, informatikából emelt szinten tett érettségi vagy felsőoktatási felvételi szakmai vizsga</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l">
                        <a:spcAft>
                          <a:spcPts val="200"/>
                        </a:spcAft>
                      </a:pPr>
                      <a:r>
                        <a:rPr lang="hu-HU" sz="1600">
                          <a:effectLst/>
                        </a:rPr>
                        <a:t>ha az érettségi vagy a felsőoktatási felvételi szakmai vizsga eredménye legalább 60%</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50</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2700206071"/>
                  </a:ext>
                </a:extLst>
              </a:tr>
              <a:tr h="743617">
                <a:tc vMerge="1">
                  <a:txBody>
                    <a:bodyPr/>
                    <a:lstStyle/>
                    <a:p>
                      <a:endParaRPr lang="hu-HU"/>
                    </a:p>
                  </a:txBody>
                  <a:tcPr/>
                </a:tc>
                <a:tc>
                  <a:txBody>
                    <a:bodyPr/>
                    <a:lstStyle/>
                    <a:p>
                      <a:pPr algn="l">
                        <a:spcAft>
                          <a:spcPts val="200"/>
                        </a:spcAft>
                      </a:pPr>
                      <a:r>
                        <a:rPr lang="hu-HU" sz="1600">
                          <a:effectLst/>
                        </a:rPr>
                        <a:t>digitális kompetenciákból, informatikából középszinten tett érettségi vizsga</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l">
                        <a:spcAft>
                          <a:spcPts val="200"/>
                        </a:spcAft>
                      </a:pPr>
                      <a:r>
                        <a:rPr lang="hu-HU" sz="1600">
                          <a:effectLst/>
                        </a:rPr>
                        <a:t>ha az érettségi vizsga eredménye legalább 85%</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000" b="1" dirty="0">
                          <a:effectLst/>
                        </a:rPr>
                        <a:t>30</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2210084427"/>
                  </a:ext>
                </a:extLst>
              </a:tr>
            </a:tbl>
          </a:graphicData>
        </a:graphic>
      </p:graphicFrame>
    </p:spTree>
    <p:extLst>
      <p:ext uri="{BB962C8B-B14F-4D97-AF65-F5344CB8AC3E}">
        <p14:creationId xmlns:p14="http://schemas.microsoft.com/office/powerpoint/2010/main" val="1106161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FF2F1CB-2534-355E-A18A-5676596C5F71}"/>
              </a:ext>
            </a:extLst>
          </p:cNvPr>
          <p:cNvSpPr>
            <a:spLocks noGrp="1"/>
          </p:cNvSpPr>
          <p:nvPr>
            <p:ph type="title"/>
          </p:nvPr>
        </p:nvSpPr>
        <p:spPr/>
        <p:txBody>
          <a:bodyPr/>
          <a:lstStyle/>
          <a:p>
            <a:r>
              <a:rPr lang="hu-HU" dirty="0"/>
              <a:t>Emelt szintű érettségi</a:t>
            </a:r>
          </a:p>
        </p:txBody>
      </p:sp>
      <p:sp>
        <p:nvSpPr>
          <p:cNvPr id="4" name="Élőláb helye 3">
            <a:extLst>
              <a:ext uri="{FF2B5EF4-FFF2-40B4-BE49-F238E27FC236}">
                <a16:creationId xmlns:a16="http://schemas.microsoft.com/office/drawing/2014/main" id="{0715A09E-40F6-9D5C-5072-C88C9DBEEA32}"/>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027F28B3-2FA8-2D15-D215-66F0575EC7E9}"/>
              </a:ext>
            </a:extLst>
          </p:cNvPr>
          <p:cNvSpPr>
            <a:spLocks noGrp="1"/>
          </p:cNvSpPr>
          <p:nvPr>
            <p:ph type="sldNum" sz="quarter" idx="12"/>
          </p:nvPr>
        </p:nvSpPr>
        <p:spPr/>
        <p:txBody>
          <a:bodyPr/>
          <a:lstStyle/>
          <a:p>
            <a:fld id="{C2AF0AAF-3A3D-4B89-A05A-7C5562C1B562}" type="slidenum">
              <a:rPr lang="hu-HU" smtClean="0"/>
              <a:t>12</a:t>
            </a:fld>
            <a:endParaRPr lang="hu-HU"/>
          </a:p>
        </p:txBody>
      </p:sp>
      <p:graphicFrame>
        <p:nvGraphicFramePr>
          <p:cNvPr id="6" name="Táblázat 5">
            <a:extLst>
              <a:ext uri="{FF2B5EF4-FFF2-40B4-BE49-F238E27FC236}">
                <a16:creationId xmlns:a16="http://schemas.microsoft.com/office/drawing/2014/main" id="{D26AF68D-11EC-9EF3-2853-0103D085C63B}"/>
              </a:ext>
            </a:extLst>
          </p:cNvPr>
          <p:cNvGraphicFramePr>
            <a:graphicFrameLocks noGrp="1"/>
          </p:cNvGraphicFramePr>
          <p:nvPr>
            <p:extLst>
              <p:ext uri="{D42A27DB-BD31-4B8C-83A1-F6EECF244321}">
                <p14:modId xmlns:p14="http://schemas.microsoft.com/office/powerpoint/2010/main" val="647964880"/>
              </p:ext>
            </p:extLst>
          </p:nvPr>
        </p:nvGraphicFramePr>
        <p:xfrm>
          <a:off x="269289" y="1832472"/>
          <a:ext cx="11653422" cy="4562241"/>
        </p:xfrm>
        <a:graphic>
          <a:graphicData uri="http://schemas.openxmlformats.org/drawingml/2006/table">
            <a:tbl>
              <a:tblPr firstRow="1" firstCol="1" bandRow="1">
                <a:tableStyleId>{21E4AEA4-8DFA-4A89-87EB-49C32662AFE0}</a:tableStyleId>
              </a:tblPr>
              <a:tblGrid>
                <a:gridCol w="2809295">
                  <a:extLst>
                    <a:ext uri="{9D8B030D-6E8A-4147-A177-3AD203B41FA5}">
                      <a16:colId xmlns:a16="http://schemas.microsoft.com/office/drawing/2014/main" val="116167137"/>
                    </a:ext>
                  </a:extLst>
                </a:gridCol>
                <a:gridCol w="3169377">
                  <a:extLst>
                    <a:ext uri="{9D8B030D-6E8A-4147-A177-3AD203B41FA5}">
                      <a16:colId xmlns:a16="http://schemas.microsoft.com/office/drawing/2014/main" val="269429079"/>
                    </a:ext>
                  </a:extLst>
                </a:gridCol>
                <a:gridCol w="1607482">
                  <a:extLst>
                    <a:ext uri="{9D8B030D-6E8A-4147-A177-3AD203B41FA5}">
                      <a16:colId xmlns:a16="http://schemas.microsoft.com/office/drawing/2014/main" val="3872394202"/>
                    </a:ext>
                  </a:extLst>
                </a:gridCol>
                <a:gridCol w="2880444">
                  <a:extLst>
                    <a:ext uri="{9D8B030D-6E8A-4147-A177-3AD203B41FA5}">
                      <a16:colId xmlns:a16="http://schemas.microsoft.com/office/drawing/2014/main" val="2910550835"/>
                    </a:ext>
                  </a:extLst>
                </a:gridCol>
                <a:gridCol w="1186824">
                  <a:extLst>
                    <a:ext uri="{9D8B030D-6E8A-4147-A177-3AD203B41FA5}">
                      <a16:colId xmlns:a16="http://schemas.microsoft.com/office/drawing/2014/main" val="2559532305"/>
                    </a:ext>
                  </a:extLst>
                </a:gridCol>
              </a:tblGrid>
              <a:tr h="912447">
                <a:tc>
                  <a:txBody>
                    <a:bodyPr/>
                    <a:lstStyle/>
                    <a:p>
                      <a:pPr algn="l">
                        <a:spcAft>
                          <a:spcPts val="200"/>
                        </a:spcAft>
                      </a:pPr>
                      <a:r>
                        <a:rPr lang="hu-HU" sz="1800" dirty="0">
                          <a:effectLst/>
                        </a:rPr>
                        <a:t>Intézményi pont jogcíme</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800">
                          <a:effectLst/>
                        </a:rPr>
                        <a:t>Jogcímen belüli alkategória vagy egyéb kiegészítő feltétel</a:t>
                      </a:r>
                      <a:endParaRPr lang="hu-HU" sz="18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800">
                          <a:effectLst/>
                        </a:rPr>
                        <a:t>Melyik szakon adható?</a:t>
                      </a:r>
                      <a:endParaRPr lang="hu-HU" sz="18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800">
                          <a:effectLst/>
                        </a:rPr>
                        <a:t>További feltételek, a jogcím igazolásának módja</a:t>
                      </a:r>
                      <a:endParaRPr lang="hu-HU" sz="18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just">
                        <a:spcAft>
                          <a:spcPts val="200"/>
                        </a:spcAft>
                      </a:pPr>
                      <a:r>
                        <a:rPr lang="hu-HU" sz="1800">
                          <a:effectLst/>
                        </a:rPr>
                        <a:t>Pontszám</a:t>
                      </a:r>
                      <a:endParaRPr lang="hu-HU" sz="18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26824415"/>
                  </a:ext>
                </a:extLst>
              </a:tr>
              <a:tr h="1824897">
                <a:tc rowSpan="2">
                  <a:txBody>
                    <a:bodyPr/>
                    <a:lstStyle/>
                    <a:p>
                      <a:pPr algn="l">
                        <a:spcAft>
                          <a:spcPts val="200"/>
                        </a:spcAft>
                      </a:pPr>
                      <a:r>
                        <a:rPr lang="hu-HU" sz="1800" dirty="0">
                          <a:effectLst/>
                        </a:rPr>
                        <a:t>Emelt szinten </a:t>
                      </a:r>
                      <a:br>
                        <a:rPr lang="hu-HU" sz="1800" dirty="0">
                          <a:effectLst/>
                        </a:rPr>
                      </a:br>
                      <a:r>
                        <a:rPr lang="hu-HU" sz="1800" dirty="0">
                          <a:effectLst/>
                        </a:rPr>
                        <a:t>tett érettségi vizsga</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800" dirty="0">
                          <a:effectLst/>
                        </a:rPr>
                        <a:t>vizsgatantárgyanként, ha az érettségi eredménye legalább 25%, de kevesebb mint 40%</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rowSpan="2">
                  <a:txBody>
                    <a:bodyPr/>
                    <a:lstStyle/>
                    <a:p>
                      <a:pPr algn="l">
                        <a:spcAft>
                          <a:spcPts val="200"/>
                        </a:spcAft>
                      </a:pPr>
                      <a:r>
                        <a:rPr lang="hu-HU" sz="1800" dirty="0">
                          <a:effectLst/>
                        </a:rPr>
                        <a:t>minden szakon</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800" dirty="0">
                          <a:effectLst/>
                        </a:rPr>
                        <a:t>ha az érettségi (felsőoktatási felvételi szakmai vizsga) legalább 25%-os, de nem éri el a 40%-ot és az érettségi pontot ezen tantárgy eredményéből számítják</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800" b="1" dirty="0">
                          <a:effectLst/>
                        </a:rPr>
                        <a:t>20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710212975"/>
                  </a:ext>
                </a:extLst>
              </a:tr>
              <a:tr h="1824897">
                <a:tc vMerge="1">
                  <a:txBody>
                    <a:bodyPr/>
                    <a:lstStyle/>
                    <a:p>
                      <a:endParaRPr lang="hu-HU"/>
                    </a:p>
                  </a:txBody>
                  <a:tcPr/>
                </a:tc>
                <a:tc>
                  <a:txBody>
                    <a:bodyPr/>
                    <a:lstStyle/>
                    <a:p>
                      <a:pPr algn="l">
                        <a:spcAft>
                          <a:spcPts val="200"/>
                        </a:spcAft>
                      </a:pPr>
                      <a:r>
                        <a:rPr lang="hu-HU" sz="1800" dirty="0">
                          <a:effectLst/>
                        </a:rPr>
                        <a:t>vizsgatantárgyanként, ha az érettségi eredménye legalább 40%</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l">
                        <a:spcAft>
                          <a:spcPts val="200"/>
                        </a:spcAft>
                      </a:pPr>
                      <a:r>
                        <a:rPr lang="hu-HU" sz="1800" dirty="0">
                          <a:effectLst/>
                        </a:rPr>
                        <a:t>ha az érettségi (felsőoktatási felvételi szakmai vizsga) legalább 40%-os és az érettségi pontot ezen tantárgy eredményéből számítják</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800" b="1" dirty="0">
                          <a:effectLst/>
                        </a:rPr>
                        <a:t>60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2754546794"/>
                  </a:ext>
                </a:extLst>
              </a:tr>
            </a:tbl>
          </a:graphicData>
        </a:graphic>
      </p:graphicFrame>
    </p:spTree>
    <p:extLst>
      <p:ext uri="{BB962C8B-B14F-4D97-AF65-F5344CB8AC3E}">
        <p14:creationId xmlns:p14="http://schemas.microsoft.com/office/powerpoint/2010/main" val="873223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005744C-04CD-84B9-66C5-DBD194E2A1BF}"/>
              </a:ext>
            </a:extLst>
          </p:cNvPr>
          <p:cNvSpPr>
            <a:spLocks noGrp="1"/>
          </p:cNvSpPr>
          <p:nvPr>
            <p:ph type="title"/>
          </p:nvPr>
        </p:nvSpPr>
        <p:spPr/>
        <p:txBody>
          <a:bodyPr/>
          <a:lstStyle/>
          <a:p>
            <a:r>
              <a:rPr lang="hu-HU" dirty="0"/>
              <a:t>Esélyegyenlőség</a:t>
            </a:r>
          </a:p>
        </p:txBody>
      </p:sp>
      <p:sp>
        <p:nvSpPr>
          <p:cNvPr id="4" name="Élőláb helye 3">
            <a:extLst>
              <a:ext uri="{FF2B5EF4-FFF2-40B4-BE49-F238E27FC236}">
                <a16:creationId xmlns:a16="http://schemas.microsoft.com/office/drawing/2014/main" id="{A82E813C-CC54-A036-3957-A1037B387593}"/>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FCAC7099-9702-3D41-C18C-5FC16F23855A}"/>
              </a:ext>
            </a:extLst>
          </p:cNvPr>
          <p:cNvSpPr>
            <a:spLocks noGrp="1"/>
          </p:cNvSpPr>
          <p:nvPr>
            <p:ph type="sldNum" sz="quarter" idx="12"/>
          </p:nvPr>
        </p:nvSpPr>
        <p:spPr/>
        <p:txBody>
          <a:bodyPr/>
          <a:lstStyle/>
          <a:p>
            <a:fld id="{C2AF0AAF-3A3D-4B89-A05A-7C5562C1B562}" type="slidenum">
              <a:rPr lang="hu-HU" smtClean="0"/>
              <a:t>13</a:t>
            </a:fld>
            <a:endParaRPr lang="hu-HU"/>
          </a:p>
        </p:txBody>
      </p:sp>
      <p:graphicFrame>
        <p:nvGraphicFramePr>
          <p:cNvPr id="6" name="Táblázat 5">
            <a:extLst>
              <a:ext uri="{FF2B5EF4-FFF2-40B4-BE49-F238E27FC236}">
                <a16:creationId xmlns:a16="http://schemas.microsoft.com/office/drawing/2014/main" id="{E6A6DED8-C712-DC1C-965B-705D538F7D44}"/>
              </a:ext>
            </a:extLst>
          </p:cNvPr>
          <p:cNvGraphicFramePr>
            <a:graphicFrameLocks noGrp="1"/>
          </p:cNvGraphicFramePr>
          <p:nvPr>
            <p:extLst>
              <p:ext uri="{D42A27DB-BD31-4B8C-83A1-F6EECF244321}">
                <p14:modId xmlns:p14="http://schemas.microsoft.com/office/powerpoint/2010/main" val="4071829530"/>
              </p:ext>
            </p:extLst>
          </p:nvPr>
        </p:nvGraphicFramePr>
        <p:xfrm>
          <a:off x="331409" y="1782680"/>
          <a:ext cx="11480975" cy="4578595"/>
        </p:xfrm>
        <a:graphic>
          <a:graphicData uri="http://schemas.openxmlformats.org/drawingml/2006/table">
            <a:tbl>
              <a:tblPr firstRow="1" firstCol="1" bandRow="1">
                <a:tableStyleId>{F5AB1C69-6EDB-4FF4-983F-18BD219EF322}</a:tableStyleId>
              </a:tblPr>
              <a:tblGrid>
                <a:gridCol w="1484173">
                  <a:extLst>
                    <a:ext uri="{9D8B030D-6E8A-4147-A177-3AD203B41FA5}">
                      <a16:colId xmlns:a16="http://schemas.microsoft.com/office/drawing/2014/main" val="1562201936"/>
                    </a:ext>
                  </a:extLst>
                </a:gridCol>
                <a:gridCol w="2074774">
                  <a:extLst>
                    <a:ext uri="{9D8B030D-6E8A-4147-A177-3AD203B41FA5}">
                      <a16:colId xmlns:a16="http://schemas.microsoft.com/office/drawing/2014/main" val="1152569352"/>
                    </a:ext>
                  </a:extLst>
                </a:gridCol>
                <a:gridCol w="1629295">
                  <a:extLst>
                    <a:ext uri="{9D8B030D-6E8A-4147-A177-3AD203B41FA5}">
                      <a16:colId xmlns:a16="http://schemas.microsoft.com/office/drawing/2014/main" val="2299723764"/>
                    </a:ext>
                  </a:extLst>
                </a:gridCol>
                <a:gridCol w="5552902">
                  <a:extLst>
                    <a:ext uri="{9D8B030D-6E8A-4147-A177-3AD203B41FA5}">
                      <a16:colId xmlns:a16="http://schemas.microsoft.com/office/drawing/2014/main" val="1709505289"/>
                    </a:ext>
                  </a:extLst>
                </a:gridCol>
                <a:gridCol w="739831">
                  <a:extLst>
                    <a:ext uri="{9D8B030D-6E8A-4147-A177-3AD203B41FA5}">
                      <a16:colId xmlns:a16="http://schemas.microsoft.com/office/drawing/2014/main" val="3599455676"/>
                    </a:ext>
                  </a:extLst>
                </a:gridCol>
              </a:tblGrid>
              <a:tr h="360835">
                <a:tc>
                  <a:txBody>
                    <a:bodyPr/>
                    <a:lstStyle/>
                    <a:p>
                      <a:pPr algn="just">
                        <a:spcAft>
                          <a:spcPts val="200"/>
                        </a:spcAft>
                      </a:pPr>
                      <a:r>
                        <a:rPr lang="hu-HU" sz="1200" dirty="0">
                          <a:effectLst/>
                        </a:rPr>
                        <a:t>Intézményi pont jogcíme</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a:txBody>
                    <a:bodyPr/>
                    <a:lstStyle/>
                    <a:p>
                      <a:pPr algn="just">
                        <a:spcAft>
                          <a:spcPts val="200"/>
                        </a:spcAft>
                      </a:pPr>
                      <a:r>
                        <a:rPr lang="hu-HU" sz="1200" dirty="0">
                          <a:effectLst/>
                        </a:rPr>
                        <a:t>Jogcímen belüli alkategória vagy egyéb kiegészítő feltétel</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a:txBody>
                    <a:bodyPr/>
                    <a:lstStyle/>
                    <a:p>
                      <a:pPr algn="just">
                        <a:spcAft>
                          <a:spcPts val="200"/>
                        </a:spcAft>
                      </a:pPr>
                      <a:r>
                        <a:rPr lang="hu-HU" sz="1200" dirty="0">
                          <a:effectLst/>
                        </a:rPr>
                        <a:t>Melyik szakon adható?</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a:txBody>
                    <a:bodyPr/>
                    <a:lstStyle/>
                    <a:p>
                      <a:pPr algn="just">
                        <a:spcAft>
                          <a:spcPts val="200"/>
                        </a:spcAft>
                      </a:pPr>
                      <a:r>
                        <a:rPr lang="hu-HU" sz="1200" dirty="0">
                          <a:effectLst/>
                        </a:rPr>
                        <a:t>További feltételek, a jogcím igazolásának módja</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a:txBody>
                    <a:bodyPr/>
                    <a:lstStyle/>
                    <a:p>
                      <a:pPr algn="just">
                        <a:spcAft>
                          <a:spcPts val="200"/>
                        </a:spcAft>
                      </a:pPr>
                      <a:r>
                        <a:rPr lang="hu-HU" sz="1050" dirty="0">
                          <a:effectLst/>
                        </a:rPr>
                        <a:t>Pontszám</a:t>
                      </a:r>
                      <a:endParaRPr lang="hu-HU" sz="105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extLst>
                  <a:ext uri="{0D108BD9-81ED-4DB2-BD59-A6C34878D82A}">
                    <a16:rowId xmlns:a16="http://schemas.microsoft.com/office/drawing/2014/main" val="1872249776"/>
                  </a:ext>
                </a:extLst>
              </a:tr>
              <a:tr h="495731">
                <a:tc rowSpan="3">
                  <a:txBody>
                    <a:bodyPr/>
                    <a:lstStyle/>
                    <a:p>
                      <a:pPr algn="l">
                        <a:spcAft>
                          <a:spcPts val="200"/>
                        </a:spcAft>
                      </a:pPr>
                      <a:r>
                        <a:rPr lang="hu-HU" sz="1600" dirty="0">
                          <a:effectLst/>
                        </a:rPr>
                        <a:t>Esélyegyenlőség</a:t>
                      </a:r>
                      <a:endParaRPr lang="hu-HU" sz="1800" dirty="0">
                        <a:effectLst/>
                      </a:endParaRPr>
                    </a:p>
                    <a:p>
                      <a:pPr algn="l">
                        <a:spcAft>
                          <a:spcPts val="200"/>
                        </a:spcAft>
                      </a:pPr>
                      <a:r>
                        <a:rPr lang="hu-HU" sz="1600" dirty="0">
                          <a:effectLst/>
                        </a:rPr>
                        <a:t>(az igazolt jogcímnek a felvételi eljárás évében január 1. és június 30. között fenn kell állnia)</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a:txBody>
                    <a:bodyPr/>
                    <a:lstStyle/>
                    <a:p>
                      <a:pPr algn="just">
                        <a:spcAft>
                          <a:spcPts val="200"/>
                        </a:spcAft>
                      </a:pPr>
                      <a:r>
                        <a:rPr lang="hu-HU" sz="1400" dirty="0">
                          <a:effectLst/>
                        </a:rPr>
                        <a:t>hátrányos helyzet</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rowSpan="3">
                  <a:txBody>
                    <a:bodyPr/>
                    <a:lstStyle/>
                    <a:p>
                      <a:pPr algn="just">
                        <a:spcAft>
                          <a:spcPts val="200"/>
                        </a:spcAft>
                      </a:pPr>
                      <a:r>
                        <a:rPr lang="hu-HU" sz="1600" dirty="0">
                          <a:effectLst/>
                        </a:rPr>
                        <a:t>minden szakon</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a:txBody>
                    <a:bodyPr/>
                    <a:lstStyle/>
                    <a:p>
                      <a:pPr algn="just">
                        <a:spcAft>
                          <a:spcPts val="200"/>
                        </a:spcAft>
                      </a:pPr>
                      <a:r>
                        <a:rPr lang="hu-HU" sz="1000">
                          <a:effectLst/>
                        </a:rPr>
                        <a:t>aki a gyermekek védelméről és a gyámügyi igazgatásról szóló 1997. évi XXXI. törvényben meghatározottak szerinti hátrányos helyzetűnek minősül és – felvétel esetén – a felvételi jelentkezés határidejének napjáig a 25. évét még nem töltötte be</a:t>
                      </a:r>
                      <a:endParaRPr lang="hu-HU" sz="105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rowSpan="3">
                  <a:txBody>
                    <a:bodyPr/>
                    <a:lstStyle/>
                    <a:p>
                      <a:pPr algn="ctr">
                        <a:spcAft>
                          <a:spcPts val="200"/>
                        </a:spcAft>
                      </a:pPr>
                      <a:r>
                        <a:rPr lang="hu-HU" sz="2000" b="1" dirty="0">
                          <a:effectLst/>
                        </a:rPr>
                        <a:t>50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extLst>
                  <a:ext uri="{0D108BD9-81ED-4DB2-BD59-A6C34878D82A}">
                    <a16:rowId xmlns:a16="http://schemas.microsoft.com/office/drawing/2014/main" val="838889902"/>
                  </a:ext>
                </a:extLst>
              </a:tr>
              <a:tr h="2482589">
                <a:tc vMerge="1">
                  <a:txBody>
                    <a:bodyPr/>
                    <a:lstStyle/>
                    <a:p>
                      <a:endParaRPr lang="hu-HU"/>
                    </a:p>
                  </a:txBody>
                  <a:tcPr/>
                </a:tc>
                <a:tc>
                  <a:txBody>
                    <a:bodyPr/>
                    <a:lstStyle/>
                    <a:p>
                      <a:pPr algn="just">
                        <a:spcAft>
                          <a:spcPts val="200"/>
                        </a:spcAft>
                      </a:pPr>
                      <a:r>
                        <a:rPr lang="hu-HU" sz="1400" dirty="0">
                          <a:effectLst/>
                        </a:rPr>
                        <a:t>fogyatékosság</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vMerge="1">
                  <a:txBody>
                    <a:bodyPr/>
                    <a:lstStyle/>
                    <a:p>
                      <a:endParaRPr lang="hu-HU"/>
                    </a:p>
                  </a:txBody>
                  <a:tcPr/>
                </a:tc>
                <a:tc>
                  <a:txBody>
                    <a:bodyPr/>
                    <a:lstStyle/>
                    <a:p>
                      <a:pPr algn="just">
                        <a:spcAft>
                          <a:spcPts val="200"/>
                        </a:spcAft>
                      </a:pPr>
                      <a:r>
                        <a:rPr lang="hu-HU" sz="1050" dirty="0">
                          <a:effectLst/>
                        </a:rPr>
                        <a:t>Fogyatékossággal élő az a jelentkező, aki:</a:t>
                      </a:r>
                      <a:endParaRPr lang="hu-HU" sz="1100" dirty="0">
                        <a:effectLst/>
                      </a:endParaRPr>
                    </a:p>
                    <a:p>
                      <a:pPr marL="342900" lvl="0" indent="-342900" algn="l">
                        <a:spcAft>
                          <a:spcPts val="300"/>
                        </a:spcAft>
                        <a:buFont typeface="+mj-lt"/>
                        <a:buAutoNum type="arabicPeriod"/>
                      </a:pPr>
                      <a:r>
                        <a:rPr lang="hu-HU" sz="1050" dirty="0">
                          <a:effectLst/>
                        </a:rPr>
                        <a:t>mozgásszervi fogyatékos, mozgáskorlátozott</a:t>
                      </a:r>
                      <a:endParaRPr lang="hu-HU" sz="1100" dirty="0">
                        <a:effectLst/>
                      </a:endParaRPr>
                    </a:p>
                    <a:p>
                      <a:pPr marL="342900" lvl="0" indent="-342900" algn="l">
                        <a:spcAft>
                          <a:spcPts val="300"/>
                        </a:spcAft>
                        <a:buFont typeface="+mj-lt"/>
                        <a:buAutoNum type="arabicPeriod"/>
                      </a:pPr>
                      <a:r>
                        <a:rPr lang="hu-HU" sz="1050" dirty="0">
                          <a:effectLst/>
                        </a:rPr>
                        <a:t>érzékszervi (látási, hallási) fogyatékos,</a:t>
                      </a:r>
                      <a:endParaRPr lang="hu-HU" sz="1100" dirty="0">
                        <a:effectLst/>
                      </a:endParaRPr>
                    </a:p>
                    <a:p>
                      <a:pPr marL="342900" lvl="0" indent="-342900" algn="l">
                        <a:spcAft>
                          <a:spcPts val="300"/>
                        </a:spcAft>
                        <a:buFont typeface="+mj-lt"/>
                        <a:buAutoNum type="arabicPeriod"/>
                      </a:pPr>
                      <a:r>
                        <a:rPr lang="hu-HU" sz="1050" dirty="0">
                          <a:effectLst/>
                        </a:rPr>
                        <a:t>beszédfogyatékos (</a:t>
                      </a:r>
                      <a:r>
                        <a:rPr lang="hu-HU" sz="1050" dirty="0" err="1">
                          <a:effectLst/>
                        </a:rPr>
                        <a:t>diszfázia</a:t>
                      </a:r>
                      <a:r>
                        <a:rPr lang="hu-HU" sz="1050" dirty="0">
                          <a:effectLst/>
                        </a:rPr>
                        <a:t>, </a:t>
                      </a:r>
                      <a:r>
                        <a:rPr lang="hu-HU" sz="1050" dirty="0" err="1">
                          <a:effectLst/>
                        </a:rPr>
                        <a:t>diszlália</a:t>
                      </a:r>
                      <a:r>
                        <a:rPr lang="hu-HU" sz="1050" dirty="0">
                          <a:effectLst/>
                        </a:rPr>
                        <a:t>, </a:t>
                      </a:r>
                      <a:r>
                        <a:rPr lang="hu-HU" sz="1050" dirty="0" err="1">
                          <a:effectLst/>
                        </a:rPr>
                        <a:t>diszfónia</a:t>
                      </a:r>
                      <a:r>
                        <a:rPr lang="hu-HU" sz="1050" dirty="0">
                          <a:effectLst/>
                        </a:rPr>
                        <a:t>, dadogás, hadarás, afázia, orrhangzós beszéd, </a:t>
                      </a:r>
                      <a:r>
                        <a:rPr lang="hu-HU" sz="1050" dirty="0" err="1">
                          <a:effectLst/>
                        </a:rPr>
                        <a:t>dizartria</a:t>
                      </a:r>
                      <a:r>
                        <a:rPr lang="hu-HU" sz="1050" dirty="0">
                          <a:effectLst/>
                        </a:rPr>
                        <a:t>, </a:t>
                      </a:r>
                      <a:r>
                        <a:rPr lang="hu-HU" sz="1050" dirty="0" err="1">
                          <a:effectLst/>
                        </a:rPr>
                        <a:t>mutizmus</a:t>
                      </a:r>
                      <a:r>
                        <a:rPr lang="hu-HU" sz="1050" dirty="0">
                          <a:effectLst/>
                        </a:rPr>
                        <a:t>, súlyos beszédészlelési és beszédmegértési zavar, centrális pöszeség, megkésett beszédfejlődés stb.),</a:t>
                      </a:r>
                      <a:endParaRPr lang="hu-HU" sz="1100" dirty="0">
                        <a:effectLst/>
                      </a:endParaRPr>
                    </a:p>
                    <a:p>
                      <a:pPr marL="342900" lvl="0" indent="-342900" algn="l">
                        <a:spcAft>
                          <a:spcPts val="300"/>
                        </a:spcAft>
                        <a:buFont typeface="+mj-lt"/>
                        <a:buAutoNum type="arabicPeriod"/>
                      </a:pPr>
                      <a:r>
                        <a:rPr lang="hu-HU" sz="1050" dirty="0">
                          <a:effectLst/>
                        </a:rPr>
                        <a:t>autizmus spektrum zavarral vagy</a:t>
                      </a:r>
                      <a:endParaRPr lang="hu-HU" sz="1100" dirty="0">
                        <a:effectLst/>
                      </a:endParaRPr>
                    </a:p>
                    <a:p>
                      <a:pPr marL="342900" lvl="0" indent="-342900" algn="l">
                        <a:spcAft>
                          <a:spcPts val="300"/>
                        </a:spcAft>
                        <a:buFont typeface="+mj-lt"/>
                        <a:buAutoNum type="arabicPeriod"/>
                      </a:pPr>
                      <a:r>
                        <a:rPr lang="hu-HU" sz="1050" dirty="0">
                          <a:effectLst/>
                        </a:rPr>
                        <a:t>egyéb pszichés fejlődési zavarral (súlyos tanulási-, diszlexia, diszgráfia, diszortográfia, </a:t>
                      </a:r>
                      <a:r>
                        <a:rPr lang="hu-HU" sz="1050" dirty="0" err="1">
                          <a:effectLst/>
                        </a:rPr>
                        <a:t>diszkalkulia</a:t>
                      </a:r>
                      <a:r>
                        <a:rPr lang="hu-HU" sz="1050" dirty="0">
                          <a:effectLst/>
                        </a:rPr>
                        <a:t>, diszortográfia, hiperaktivitás-, figyelem- vagy magatartásszabályozási zavarral) küzd.</a:t>
                      </a:r>
                      <a:endParaRPr lang="hu-HU" sz="1100" dirty="0">
                        <a:effectLst/>
                      </a:endParaRPr>
                    </a:p>
                    <a:p>
                      <a:pPr algn="just">
                        <a:spcAft>
                          <a:spcPts val="200"/>
                        </a:spcAft>
                      </a:pPr>
                      <a:r>
                        <a:rPr lang="hu-HU" sz="1050" dirty="0">
                          <a:effectLst/>
                        </a:rPr>
                        <a:t>A jelentkező fogyatékossága, sajátos nevelési igénye kizárólag részletes szakértői véleménnyel igazolható, amely tartalmazza a fogyatékosság, illetve sajátos nevelési igény megnevezését, valamint – ha van – a BNO kódot.</a:t>
                      </a:r>
                      <a:endParaRPr lang="hu-HU" sz="11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vMerge="1">
                  <a:txBody>
                    <a:bodyPr/>
                    <a:lstStyle/>
                    <a:p>
                      <a:endParaRPr lang="hu-HU"/>
                    </a:p>
                  </a:txBody>
                  <a:tcPr/>
                </a:tc>
                <a:extLst>
                  <a:ext uri="{0D108BD9-81ED-4DB2-BD59-A6C34878D82A}">
                    <a16:rowId xmlns:a16="http://schemas.microsoft.com/office/drawing/2014/main" val="873424412"/>
                  </a:ext>
                </a:extLst>
              </a:tr>
              <a:tr h="1234515">
                <a:tc vMerge="1">
                  <a:txBody>
                    <a:bodyPr/>
                    <a:lstStyle/>
                    <a:p>
                      <a:endParaRPr lang="hu-HU"/>
                    </a:p>
                  </a:txBody>
                  <a:tcPr/>
                </a:tc>
                <a:tc>
                  <a:txBody>
                    <a:bodyPr/>
                    <a:lstStyle/>
                    <a:p>
                      <a:pPr algn="just">
                        <a:spcAft>
                          <a:spcPts val="200"/>
                        </a:spcAft>
                      </a:pPr>
                      <a:r>
                        <a:rPr lang="hu-HU" sz="1400" dirty="0">
                          <a:effectLst/>
                        </a:rPr>
                        <a:t>gyermekgondozás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vMerge="1">
                  <a:txBody>
                    <a:bodyPr/>
                    <a:lstStyle/>
                    <a:p>
                      <a:endParaRPr lang="hu-HU"/>
                    </a:p>
                  </a:txBody>
                  <a:tcPr/>
                </a:tc>
                <a:tc>
                  <a:txBody>
                    <a:bodyPr/>
                    <a:lstStyle/>
                    <a:p>
                      <a:pPr algn="just">
                        <a:spcAft>
                          <a:spcPts val="200"/>
                        </a:spcAft>
                      </a:pPr>
                      <a:r>
                        <a:rPr lang="hu-HU" sz="1000" dirty="0">
                          <a:effectLst/>
                        </a:rPr>
                        <a:t>fizetés nélküli szabadságon lévő, és ezzel párhuzamosan CSED, ÖD, GYES, GYET, illetve GYED ellátásban részesül, vagy a fizetés nélküli szabadságot 12 évesnél fiatalabb beteg gyermek ápolása címén veszi igénybe, vagy CSED, ÖD, GYES, GYET, illetve GYED ellátásban részesül, vagy gyermekek otthongondozási díjában (GYOD), gyermekük otthoni ápolása miatt ápolási díjban részesül, vagy rendvédelmi szerv hivatásos állományú tagjaként távolléti díjban részesülő, vagy hivatásos és szerződéses állományú katonaként szülési szabadságon, vagy illetmény nélküli szabadságon tartózkodik</a:t>
                      </a:r>
                      <a:endParaRPr lang="hu-HU" sz="105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44831" marR="44831" marT="0" marB="0" anchor="ctr"/>
                </a:tc>
                <a:tc vMerge="1">
                  <a:txBody>
                    <a:bodyPr/>
                    <a:lstStyle/>
                    <a:p>
                      <a:endParaRPr lang="hu-HU"/>
                    </a:p>
                  </a:txBody>
                  <a:tcPr/>
                </a:tc>
                <a:extLst>
                  <a:ext uri="{0D108BD9-81ED-4DB2-BD59-A6C34878D82A}">
                    <a16:rowId xmlns:a16="http://schemas.microsoft.com/office/drawing/2014/main" val="4226572403"/>
                  </a:ext>
                </a:extLst>
              </a:tr>
            </a:tbl>
          </a:graphicData>
        </a:graphic>
      </p:graphicFrame>
    </p:spTree>
    <p:extLst>
      <p:ext uri="{BB962C8B-B14F-4D97-AF65-F5344CB8AC3E}">
        <p14:creationId xmlns:p14="http://schemas.microsoft.com/office/powerpoint/2010/main" val="1813308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CA86589-D11C-D048-88BA-5F555321FBB0}"/>
              </a:ext>
            </a:extLst>
          </p:cNvPr>
          <p:cNvSpPr>
            <a:spLocks noGrp="1"/>
          </p:cNvSpPr>
          <p:nvPr>
            <p:ph type="title"/>
          </p:nvPr>
        </p:nvSpPr>
        <p:spPr/>
        <p:txBody>
          <a:bodyPr/>
          <a:lstStyle/>
          <a:p>
            <a:r>
              <a:rPr lang="hu-HU" dirty="0"/>
              <a:t>Tanulmányi versenyek – 1.</a:t>
            </a:r>
          </a:p>
        </p:txBody>
      </p:sp>
      <p:sp>
        <p:nvSpPr>
          <p:cNvPr id="4" name="Élőláb helye 3">
            <a:extLst>
              <a:ext uri="{FF2B5EF4-FFF2-40B4-BE49-F238E27FC236}">
                <a16:creationId xmlns:a16="http://schemas.microsoft.com/office/drawing/2014/main" id="{5F71C1ED-18BF-D602-4076-7D4E376BE622}"/>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CC464D82-DAE9-D4DD-5E52-C572060FBAB0}"/>
              </a:ext>
            </a:extLst>
          </p:cNvPr>
          <p:cNvSpPr>
            <a:spLocks noGrp="1"/>
          </p:cNvSpPr>
          <p:nvPr>
            <p:ph type="sldNum" sz="quarter" idx="12"/>
          </p:nvPr>
        </p:nvSpPr>
        <p:spPr/>
        <p:txBody>
          <a:bodyPr/>
          <a:lstStyle/>
          <a:p>
            <a:fld id="{C2AF0AAF-3A3D-4B89-A05A-7C5562C1B562}" type="slidenum">
              <a:rPr lang="hu-HU" smtClean="0"/>
              <a:t>14</a:t>
            </a:fld>
            <a:endParaRPr lang="hu-HU"/>
          </a:p>
        </p:txBody>
      </p:sp>
      <p:graphicFrame>
        <p:nvGraphicFramePr>
          <p:cNvPr id="6" name="Táblázat 5">
            <a:extLst>
              <a:ext uri="{FF2B5EF4-FFF2-40B4-BE49-F238E27FC236}">
                <a16:creationId xmlns:a16="http://schemas.microsoft.com/office/drawing/2014/main" id="{DF0AE699-AEE3-61AC-6657-ACD6EC559BAE}"/>
              </a:ext>
            </a:extLst>
          </p:cNvPr>
          <p:cNvGraphicFramePr>
            <a:graphicFrameLocks noGrp="1"/>
          </p:cNvGraphicFramePr>
          <p:nvPr>
            <p:extLst>
              <p:ext uri="{D42A27DB-BD31-4B8C-83A1-F6EECF244321}">
                <p14:modId xmlns:p14="http://schemas.microsoft.com/office/powerpoint/2010/main" val="1695356202"/>
              </p:ext>
            </p:extLst>
          </p:nvPr>
        </p:nvGraphicFramePr>
        <p:xfrm>
          <a:off x="203490" y="1753995"/>
          <a:ext cx="11635729" cy="5002195"/>
        </p:xfrm>
        <a:graphic>
          <a:graphicData uri="http://schemas.openxmlformats.org/drawingml/2006/table">
            <a:tbl>
              <a:tblPr firstRow="1" firstCol="1" bandRow="1">
                <a:tableStyleId>{00A15C55-8517-42AA-B614-E9B94910E393}</a:tableStyleId>
              </a:tblPr>
              <a:tblGrid>
                <a:gridCol w="2894467">
                  <a:extLst>
                    <a:ext uri="{9D8B030D-6E8A-4147-A177-3AD203B41FA5}">
                      <a16:colId xmlns:a16="http://schemas.microsoft.com/office/drawing/2014/main" val="106630119"/>
                    </a:ext>
                  </a:extLst>
                </a:gridCol>
                <a:gridCol w="2894467">
                  <a:extLst>
                    <a:ext uri="{9D8B030D-6E8A-4147-A177-3AD203B41FA5}">
                      <a16:colId xmlns:a16="http://schemas.microsoft.com/office/drawing/2014/main" val="4259963428"/>
                    </a:ext>
                  </a:extLst>
                </a:gridCol>
                <a:gridCol w="1656217">
                  <a:extLst>
                    <a:ext uri="{9D8B030D-6E8A-4147-A177-3AD203B41FA5}">
                      <a16:colId xmlns:a16="http://schemas.microsoft.com/office/drawing/2014/main" val="1211746424"/>
                    </a:ext>
                  </a:extLst>
                </a:gridCol>
                <a:gridCol w="3048911">
                  <a:extLst>
                    <a:ext uri="{9D8B030D-6E8A-4147-A177-3AD203B41FA5}">
                      <a16:colId xmlns:a16="http://schemas.microsoft.com/office/drawing/2014/main" val="1244473966"/>
                    </a:ext>
                  </a:extLst>
                </a:gridCol>
                <a:gridCol w="1141667">
                  <a:extLst>
                    <a:ext uri="{9D8B030D-6E8A-4147-A177-3AD203B41FA5}">
                      <a16:colId xmlns:a16="http://schemas.microsoft.com/office/drawing/2014/main" val="1216856443"/>
                    </a:ext>
                  </a:extLst>
                </a:gridCol>
              </a:tblGrid>
              <a:tr h="599416">
                <a:tc>
                  <a:txBody>
                    <a:bodyPr/>
                    <a:lstStyle/>
                    <a:p>
                      <a:pPr algn="just">
                        <a:spcAft>
                          <a:spcPts val="200"/>
                        </a:spcAft>
                      </a:pPr>
                      <a:r>
                        <a:rPr lang="hu-HU" sz="1600" dirty="0">
                          <a:solidFill>
                            <a:schemeClr val="accent4">
                              <a:lumMod val="50000"/>
                            </a:schemeClr>
                          </a:solidFill>
                          <a:effectLst/>
                        </a:rPr>
                        <a:t>Intézményi pont jogcíme</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l">
                        <a:spcAft>
                          <a:spcPts val="200"/>
                        </a:spcAft>
                      </a:pPr>
                      <a:r>
                        <a:rPr lang="hu-HU" sz="1600" dirty="0">
                          <a:solidFill>
                            <a:schemeClr val="accent4">
                              <a:lumMod val="50000"/>
                            </a:schemeClr>
                          </a:solidFill>
                          <a:effectLst/>
                        </a:rPr>
                        <a:t>Jogcímen belüli alkategória vagy egyéb kiegészítő feltétel</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l">
                        <a:spcAft>
                          <a:spcPts val="200"/>
                        </a:spcAft>
                      </a:pPr>
                      <a:r>
                        <a:rPr lang="hu-HU" sz="1600" dirty="0">
                          <a:solidFill>
                            <a:schemeClr val="accent4">
                              <a:lumMod val="50000"/>
                            </a:schemeClr>
                          </a:solidFill>
                          <a:effectLst/>
                        </a:rPr>
                        <a:t>Melyik szakon adható?</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l">
                        <a:spcAft>
                          <a:spcPts val="200"/>
                        </a:spcAft>
                      </a:pPr>
                      <a:r>
                        <a:rPr lang="hu-HU" sz="1600" dirty="0">
                          <a:solidFill>
                            <a:schemeClr val="accent4">
                              <a:lumMod val="50000"/>
                            </a:schemeClr>
                          </a:solidFill>
                          <a:effectLst/>
                        </a:rPr>
                        <a:t>További feltételek, a jogcím igazolásának módja</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just">
                        <a:spcAft>
                          <a:spcPts val="200"/>
                        </a:spcAft>
                      </a:pPr>
                      <a:r>
                        <a:rPr lang="hu-HU" sz="1600" dirty="0">
                          <a:solidFill>
                            <a:schemeClr val="accent4">
                              <a:lumMod val="50000"/>
                            </a:schemeClr>
                          </a:solidFill>
                          <a:effectLst/>
                        </a:rPr>
                        <a:t>Pontszám</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extLst>
                  <a:ext uri="{0D108BD9-81ED-4DB2-BD59-A6C34878D82A}">
                    <a16:rowId xmlns:a16="http://schemas.microsoft.com/office/drawing/2014/main" val="1259536272"/>
                  </a:ext>
                </a:extLst>
              </a:tr>
              <a:tr h="1209745">
                <a:tc rowSpan="3">
                  <a:txBody>
                    <a:bodyPr/>
                    <a:lstStyle/>
                    <a:p>
                      <a:pPr algn="l">
                        <a:spcAft>
                          <a:spcPts val="200"/>
                        </a:spcAft>
                      </a:pPr>
                      <a:r>
                        <a:rPr lang="hu-HU" sz="1600" dirty="0">
                          <a:solidFill>
                            <a:schemeClr val="accent4">
                              <a:lumMod val="50000"/>
                            </a:schemeClr>
                          </a:solidFill>
                          <a:effectLst/>
                        </a:rPr>
                        <a:t>Országos Középiskolai Tanulmányi Versenyen (OKTV) vagy Szakmai előkészítő érettségi tantárgyak versenyén (SZÉTV), vagy Ágazati és ágazaton kívüli szakmai érettségi vizsgatárgyak Versenyén vagy az Ágazati és ágazaton belüli specializáció szakmai érettségi vizsga- tárgyak versenyén (ÁSZÉV) elért eredmény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l">
                        <a:spcAft>
                          <a:spcPts val="200"/>
                        </a:spcAft>
                      </a:pPr>
                      <a:r>
                        <a:rPr lang="hu-HU" sz="1600" dirty="0">
                          <a:effectLst/>
                        </a:rPr>
                        <a:t>1–10. helyezés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rowSpan="3">
                  <a:txBody>
                    <a:bodyPr/>
                    <a:lstStyle/>
                    <a:p>
                      <a:pPr algn="l">
                        <a:spcAft>
                          <a:spcPts val="200"/>
                        </a:spcAft>
                      </a:pPr>
                      <a:r>
                        <a:rPr lang="hu-HU" sz="1600" dirty="0">
                          <a:effectLst/>
                        </a:rPr>
                        <a:t>minden szakon</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rowSpan="3">
                  <a:txBody>
                    <a:bodyPr/>
                    <a:lstStyle/>
                    <a:p>
                      <a:pPr algn="l">
                        <a:spcAft>
                          <a:spcPts val="200"/>
                        </a:spcAft>
                      </a:pPr>
                      <a:r>
                        <a:rPr lang="hu-HU" sz="1600" dirty="0">
                          <a:effectLst/>
                        </a:rPr>
                        <a:t>tantárgyanként legfeljebb egy eredmény alapján, ha a versenyeredményt azon tárgyak valamelyikéből érte el a jelentkező, amely az adott szakon érettségi pontot adó érettségi vizsgatárgyként szerepel</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ctr">
                        <a:spcAft>
                          <a:spcPts val="200"/>
                        </a:spcAft>
                      </a:pPr>
                      <a:r>
                        <a:rPr lang="hu-HU" sz="2000" b="1" dirty="0">
                          <a:effectLst/>
                        </a:rPr>
                        <a:t>100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extLst>
                  <a:ext uri="{0D108BD9-81ED-4DB2-BD59-A6C34878D82A}">
                    <a16:rowId xmlns:a16="http://schemas.microsoft.com/office/drawing/2014/main" val="4293560742"/>
                  </a:ext>
                </a:extLst>
              </a:tr>
              <a:tr h="1284144">
                <a:tc vMerge="1">
                  <a:txBody>
                    <a:bodyPr/>
                    <a:lstStyle/>
                    <a:p>
                      <a:endParaRPr lang="hu-HU"/>
                    </a:p>
                  </a:txBody>
                  <a:tcPr/>
                </a:tc>
                <a:tc>
                  <a:txBody>
                    <a:bodyPr/>
                    <a:lstStyle/>
                    <a:p>
                      <a:pPr algn="l">
                        <a:spcAft>
                          <a:spcPts val="200"/>
                        </a:spcAft>
                      </a:pPr>
                      <a:r>
                        <a:rPr lang="hu-HU" sz="1600" dirty="0">
                          <a:effectLst/>
                        </a:rPr>
                        <a:t>11–20. helyezés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65</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extLst>
                  <a:ext uri="{0D108BD9-81ED-4DB2-BD59-A6C34878D82A}">
                    <a16:rowId xmlns:a16="http://schemas.microsoft.com/office/drawing/2014/main" val="895197936"/>
                  </a:ext>
                </a:extLst>
              </a:tr>
              <a:tr h="441297">
                <a:tc vMerge="1">
                  <a:txBody>
                    <a:bodyPr/>
                    <a:lstStyle/>
                    <a:p>
                      <a:endParaRPr lang="hu-HU"/>
                    </a:p>
                  </a:txBody>
                  <a:tcPr/>
                </a:tc>
                <a:tc>
                  <a:txBody>
                    <a:bodyPr/>
                    <a:lstStyle/>
                    <a:p>
                      <a:pPr algn="l">
                        <a:spcAft>
                          <a:spcPts val="200"/>
                        </a:spcAft>
                      </a:pPr>
                      <a:r>
                        <a:rPr lang="hu-HU" sz="1600" dirty="0">
                          <a:effectLst/>
                        </a:rPr>
                        <a:t>21–30. helyezés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a:effectLst/>
                        </a:rPr>
                        <a:t>35</a:t>
                      </a:r>
                      <a:endParaRPr lang="hu-HU" sz="1600" b="1">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extLst>
                  <a:ext uri="{0D108BD9-81ED-4DB2-BD59-A6C34878D82A}">
                    <a16:rowId xmlns:a16="http://schemas.microsoft.com/office/drawing/2014/main" val="1908423926"/>
                  </a:ext>
                </a:extLst>
              </a:tr>
              <a:tr h="1467593">
                <a:tc>
                  <a:txBody>
                    <a:bodyPr/>
                    <a:lstStyle/>
                    <a:p>
                      <a:pPr algn="l">
                        <a:spcAft>
                          <a:spcPts val="200"/>
                        </a:spcAft>
                      </a:pPr>
                      <a:r>
                        <a:rPr lang="hu-HU" sz="1600" dirty="0">
                          <a:solidFill>
                            <a:schemeClr val="accent4">
                              <a:lumMod val="50000"/>
                            </a:schemeClr>
                          </a:solidFill>
                          <a:effectLst/>
                        </a:rPr>
                        <a:t>Országos Középiskolai Tanulmányi Versenyen (OKTV) elért eredmény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l">
                        <a:spcAft>
                          <a:spcPts val="200"/>
                        </a:spcAft>
                      </a:pPr>
                      <a:r>
                        <a:rPr lang="hu-HU" sz="1600" dirty="0">
                          <a:effectLst/>
                        </a:rPr>
                        <a:t>1–10. helyezés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l">
                        <a:spcAft>
                          <a:spcPts val="200"/>
                        </a:spcAft>
                      </a:pPr>
                      <a:r>
                        <a:rPr lang="hu-HU" sz="1600">
                          <a:effectLst/>
                        </a:rPr>
                        <a:t>minden szakon</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l">
                        <a:spcAft>
                          <a:spcPts val="200"/>
                        </a:spcAft>
                      </a:pPr>
                      <a:r>
                        <a:rPr lang="hu-HU" sz="1600" dirty="0">
                          <a:effectLst/>
                        </a:rPr>
                        <a:t>ha a versenyeredményt olyan tantárgyból érte el a jelentkező, amely nem érettségi pontot adó tárgy az adott szakon; legfeljebb egy tantárgy alapján adható pont</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tc>
                  <a:txBody>
                    <a:bodyPr/>
                    <a:lstStyle/>
                    <a:p>
                      <a:pPr algn="ctr">
                        <a:spcAft>
                          <a:spcPts val="200"/>
                        </a:spcAft>
                      </a:pPr>
                      <a:r>
                        <a:rPr lang="hu-HU" sz="2000" b="1" dirty="0">
                          <a:effectLst/>
                        </a:rPr>
                        <a:t>25</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tc>
                <a:extLst>
                  <a:ext uri="{0D108BD9-81ED-4DB2-BD59-A6C34878D82A}">
                    <a16:rowId xmlns:a16="http://schemas.microsoft.com/office/drawing/2014/main" val="3454218481"/>
                  </a:ext>
                </a:extLst>
              </a:tr>
            </a:tbl>
          </a:graphicData>
        </a:graphic>
      </p:graphicFrame>
    </p:spTree>
    <p:extLst>
      <p:ext uri="{BB962C8B-B14F-4D97-AF65-F5344CB8AC3E}">
        <p14:creationId xmlns:p14="http://schemas.microsoft.com/office/powerpoint/2010/main" val="416306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9CA3CC-2D80-8DC6-2C36-0FBA36587F30}"/>
              </a:ext>
            </a:extLst>
          </p:cNvPr>
          <p:cNvSpPr>
            <a:spLocks noGrp="1"/>
          </p:cNvSpPr>
          <p:nvPr>
            <p:ph type="title"/>
          </p:nvPr>
        </p:nvSpPr>
        <p:spPr/>
        <p:txBody>
          <a:bodyPr/>
          <a:lstStyle/>
          <a:p>
            <a:r>
              <a:rPr lang="hu-HU" dirty="0"/>
              <a:t>Tanulmányi versenyek – 2.</a:t>
            </a:r>
          </a:p>
        </p:txBody>
      </p:sp>
      <p:sp>
        <p:nvSpPr>
          <p:cNvPr id="4" name="Élőláb helye 3">
            <a:extLst>
              <a:ext uri="{FF2B5EF4-FFF2-40B4-BE49-F238E27FC236}">
                <a16:creationId xmlns:a16="http://schemas.microsoft.com/office/drawing/2014/main" id="{9F6E93E6-9777-6CCA-5765-B087DE622D34}"/>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6E6A33A0-83B9-FA5B-C439-7B0F4DA938E6}"/>
              </a:ext>
            </a:extLst>
          </p:cNvPr>
          <p:cNvSpPr>
            <a:spLocks noGrp="1"/>
          </p:cNvSpPr>
          <p:nvPr>
            <p:ph type="sldNum" sz="quarter" idx="12"/>
          </p:nvPr>
        </p:nvSpPr>
        <p:spPr/>
        <p:txBody>
          <a:bodyPr/>
          <a:lstStyle/>
          <a:p>
            <a:fld id="{C2AF0AAF-3A3D-4B89-A05A-7C5562C1B562}" type="slidenum">
              <a:rPr lang="hu-HU" smtClean="0"/>
              <a:t>15</a:t>
            </a:fld>
            <a:endParaRPr lang="hu-HU"/>
          </a:p>
        </p:txBody>
      </p:sp>
      <p:graphicFrame>
        <p:nvGraphicFramePr>
          <p:cNvPr id="6" name="Táblázat 5">
            <a:extLst>
              <a:ext uri="{FF2B5EF4-FFF2-40B4-BE49-F238E27FC236}">
                <a16:creationId xmlns:a16="http://schemas.microsoft.com/office/drawing/2014/main" id="{AC137E64-42D5-269C-B137-A66F2355CF1A}"/>
              </a:ext>
            </a:extLst>
          </p:cNvPr>
          <p:cNvGraphicFramePr>
            <a:graphicFrameLocks noGrp="1"/>
          </p:cNvGraphicFramePr>
          <p:nvPr>
            <p:extLst>
              <p:ext uri="{D42A27DB-BD31-4B8C-83A1-F6EECF244321}">
                <p14:modId xmlns:p14="http://schemas.microsoft.com/office/powerpoint/2010/main" val="3208588090"/>
              </p:ext>
            </p:extLst>
          </p:nvPr>
        </p:nvGraphicFramePr>
        <p:xfrm>
          <a:off x="198236" y="1864096"/>
          <a:ext cx="11795527" cy="4765939"/>
        </p:xfrm>
        <a:graphic>
          <a:graphicData uri="http://schemas.openxmlformats.org/drawingml/2006/table">
            <a:tbl>
              <a:tblPr firstRow="1" firstCol="1" bandRow="1">
                <a:tableStyleId>{00A15C55-8517-42AA-B614-E9B94910E393}</a:tableStyleId>
              </a:tblPr>
              <a:tblGrid>
                <a:gridCol w="1998513">
                  <a:extLst>
                    <a:ext uri="{9D8B030D-6E8A-4147-A177-3AD203B41FA5}">
                      <a16:colId xmlns:a16="http://schemas.microsoft.com/office/drawing/2014/main" val="2638686760"/>
                    </a:ext>
                  </a:extLst>
                </a:gridCol>
                <a:gridCol w="2882652">
                  <a:extLst>
                    <a:ext uri="{9D8B030D-6E8A-4147-A177-3AD203B41FA5}">
                      <a16:colId xmlns:a16="http://schemas.microsoft.com/office/drawing/2014/main" val="260866361"/>
                    </a:ext>
                  </a:extLst>
                </a:gridCol>
                <a:gridCol w="1974172">
                  <a:extLst>
                    <a:ext uri="{9D8B030D-6E8A-4147-A177-3AD203B41FA5}">
                      <a16:colId xmlns:a16="http://schemas.microsoft.com/office/drawing/2014/main" val="218862912"/>
                    </a:ext>
                  </a:extLst>
                </a:gridCol>
                <a:gridCol w="3735558">
                  <a:extLst>
                    <a:ext uri="{9D8B030D-6E8A-4147-A177-3AD203B41FA5}">
                      <a16:colId xmlns:a16="http://schemas.microsoft.com/office/drawing/2014/main" val="762531450"/>
                    </a:ext>
                  </a:extLst>
                </a:gridCol>
                <a:gridCol w="1204632">
                  <a:extLst>
                    <a:ext uri="{9D8B030D-6E8A-4147-A177-3AD203B41FA5}">
                      <a16:colId xmlns:a16="http://schemas.microsoft.com/office/drawing/2014/main" val="1503954371"/>
                    </a:ext>
                  </a:extLst>
                </a:gridCol>
              </a:tblGrid>
              <a:tr h="544472">
                <a:tc>
                  <a:txBody>
                    <a:bodyPr/>
                    <a:lstStyle/>
                    <a:p>
                      <a:pPr algn="l">
                        <a:spcAft>
                          <a:spcPts val="200"/>
                        </a:spcAft>
                      </a:pPr>
                      <a:r>
                        <a:rPr lang="hu-HU" sz="1600" dirty="0">
                          <a:solidFill>
                            <a:schemeClr val="accent4">
                              <a:lumMod val="50000"/>
                            </a:schemeClr>
                          </a:solidFill>
                          <a:effectLst/>
                        </a:rPr>
                        <a:t>Intézményi pont jogcíme</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dirty="0">
                          <a:solidFill>
                            <a:schemeClr val="accent4">
                              <a:lumMod val="50000"/>
                            </a:schemeClr>
                          </a:solidFill>
                          <a:effectLst/>
                        </a:rPr>
                        <a:t>Jogcímen belüli alkategória vagy egyéb kiegészítő feltétel</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dirty="0">
                          <a:solidFill>
                            <a:schemeClr val="accent4">
                              <a:lumMod val="50000"/>
                            </a:schemeClr>
                          </a:solidFill>
                          <a:effectLst/>
                        </a:rPr>
                        <a:t>Melyik szakon adható?</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dirty="0">
                          <a:solidFill>
                            <a:schemeClr val="accent4">
                              <a:lumMod val="50000"/>
                            </a:schemeClr>
                          </a:solidFill>
                          <a:effectLst/>
                        </a:rPr>
                        <a:t>További feltételek, a jogcím igazolásának módja</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just">
                        <a:spcAft>
                          <a:spcPts val="200"/>
                        </a:spcAft>
                      </a:pPr>
                      <a:r>
                        <a:rPr lang="hu-HU" sz="1400" dirty="0">
                          <a:solidFill>
                            <a:schemeClr val="accent4">
                              <a:lumMod val="50000"/>
                            </a:schemeClr>
                          </a:solidFill>
                          <a:effectLst/>
                        </a:rPr>
                        <a:t>Pontszám</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extLst>
                  <a:ext uri="{0D108BD9-81ED-4DB2-BD59-A6C34878D82A}">
                    <a16:rowId xmlns:a16="http://schemas.microsoft.com/office/drawing/2014/main" val="3154025639"/>
                  </a:ext>
                </a:extLst>
              </a:tr>
              <a:tr h="2593187">
                <a:tc>
                  <a:txBody>
                    <a:bodyPr/>
                    <a:lstStyle/>
                    <a:p>
                      <a:pPr algn="l">
                        <a:spcAft>
                          <a:spcPts val="200"/>
                        </a:spcAft>
                      </a:pPr>
                      <a:r>
                        <a:rPr lang="hu-HU" sz="1600" dirty="0">
                          <a:solidFill>
                            <a:schemeClr val="accent4">
                              <a:lumMod val="50000"/>
                            </a:schemeClr>
                          </a:solidFill>
                          <a:effectLst/>
                        </a:rPr>
                        <a:t>Országos Művészeti Tanulmányi Versenyen elért eredmény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a:effectLst/>
                        </a:rPr>
                        <a:t>1-3. helyezés</a:t>
                      </a:r>
                    </a:p>
                    <a:p>
                      <a:pPr algn="l">
                        <a:spcAft>
                          <a:spcPts val="200"/>
                        </a:spcAft>
                      </a:pPr>
                      <a:r>
                        <a:rPr lang="hu-HU" sz="1600">
                          <a:effectLst/>
                        </a:rPr>
                        <a:t>(egyéni versenyzőként)</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400" dirty="0">
                          <a:effectLst/>
                        </a:rPr>
                        <a:t>építészmérnöki alapképzési szak, építészmérnök osztatlan szak; ipari termék- és formatervező mérnöki alapképzési szak</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dirty="0">
                          <a:effectLst/>
                        </a:rPr>
                        <a:t>legfeljebb egy, a középiskolai művészeti szakképzést folytató szakgimnáziumok tanulói számára szervezett versenyen elért eredményért a következő versenyeken:</a:t>
                      </a:r>
                    </a:p>
                    <a:p>
                      <a:pPr marL="342900" lvl="0" indent="-342900" algn="l">
                        <a:spcAft>
                          <a:spcPts val="300"/>
                        </a:spcAft>
                        <a:buFont typeface="Palatino Linotype" panose="02040502050505030304" pitchFamily="18" charset="0"/>
                        <a:buChar char="–"/>
                      </a:pPr>
                      <a:r>
                        <a:rPr lang="hu-HU" sz="1600" dirty="0">
                          <a:effectLst/>
                        </a:rPr>
                        <a:t>Országos Festészetverseny</a:t>
                      </a:r>
                    </a:p>
                    <a:p>
                      <a:pPr marL="342900" lvl="0" indent="-342900" algn="l">
                        <a:spcAft>
                          <a:spcPts val="300"/>
                        </a:spcAft>
                        <a:buFont typeface="Palatino Linotype" panose="02040502050505030304" pitchFamily="18" charset="0"/>
                        <a:buChar char="–"/>
                      </a:pPr>
                      <a:r>
                        <a:rPr lang="hu-HU" sz="1600" dirty="0">
                          <a:effectLst/>
                        </a:rPr>
                        <a:t>Országos Rajzverseny;</a:t>
                      </a:r>
                    </a:p>
                    <a:p>
                      <a:pPr marL="342900" lvl="0" indent="-342900" algn="l">
                        <a:spcAft>
                          <a:spcPts val="300"/>
                        </a:spcAft>
                        <a:buFont typeface="Palatino Linotype" panose="02040502050505030304" pitchFamily="18" charset="0"/>
                        <a:buChar char="–"/>
                      </a:pPr>
                      <a:r>
                        <a:rPr lang="hu-HU" sz="1600" dirty="0">
                          <a:effectLst/>
                        </a:rPr>
                        <a:t>Országos Mintázásverseny</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ctr">
                        <a:spcAft>
                          <a:spcPts val="200"/>
                        </a:spcAft>
                      </a:pPr>
                      <a:r>
                        <a:rPr lang="hu-HU" sz="1800" b="1" dirty="0">
                          <a:effectLst/>
                        </a:rPr>
                        <a:t>35</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extLst>
                  <a:ext uri="{0D108BD9-81ED-4DB2-BD59-A6C34878D82A}">
                    <a16:rowId xmlns:a16="http://schemas.microsoft.com/office/drawing/2014/main" val="795734325"/>
                  </a:ext>
                </a:extLst>
              </a:tr>
              <a:tr h="1628280">
                <a:tc>
                  <a:txBody>
                    <a:bodyPr/>
                    <a:lstStyle/>
                    <a:p>
                      <a:pPr algn="l">
                        <a:spcAft>
                          <a:spcPts val="200"/>
                        </a:spcAft>
                      </a:pPr>
                      <a:r>
                        <a:rPr lang="hu-HU" sz="1600" dirty="0">
                          <a:solidFill>
                            <a:schemeClr val="accent4">
                              <a:lumMod val="50000"/>
                            </a:schemeClr>
                          </a:solidFill>
                          <a:effectLst/>
                        </a:rPr>
                        <a:t>Ifjúsági Tudományos és Innovációs Tehetségkutató Versenyen elért eredmény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dirty="0">
                          <a:effectLst/>
                        </a:rPr>
                        <a:t>1-3. helyezés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a:effectLst/>
                        </a:rPr>
                        <a:t>minden szakon</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l">
                        <a:spcAft>
                          <a:spcPts val="200"/>
                        </a:spcAft>
                      </a:pPr>
                      <a:r>
                        <a:rPr lang="hu-HU" sz="1600" dirty="0">
                          <a:effectLst/>
                        </a:rPr>
                        <a:t>ha a versenyeredményt azon tárgyak valamelyikéből érte el, amely az adott szakon érettségi pontot adó érettségi vizsgatárgyként szerepel</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tc>
                  <a:txBody>
                    <a:bodyPr/>
                    <a:lstStyle/>
                    <a:p>
                      <a:pPr algn="ctr">
                        <a:spcAft>
                          <a:spcPts val="200"/>
                        </a:spcAft>
                      </a:pPr>
                      <a:r>
                        <a:rPr lang="hu-HU" sz="1800" b="1" dirty="0">
                          <a:effectLst/>
                        </a:rPr>
                        <a:t>100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364" marR="68364" marT="0" marB="0" anchor="ctr"/>
                </a:tc>
                <a:extLst>
                  <a:ext uri="{0D108BD9-81ED-4DB2-BD59-A6C34878D82A}">
                    <a16:rowId xmlns:a16="http://schemas.microsoft.com/office/drawing/2014/main" val="3188134515"/>
                  </a:ext>
                </a:extLst>
              </a:tr>
            </a:tbl>
          </a:graphicData>
        </a:graphic>
      </p:graphicFrame>
    </p:spTree>
    <p:extLst>
      <p:ext uri="{BB962C8B-B14F-4D97-AF65-F5344CB8AC3E}">
        <p14:creationId xmlns:p14="http://schemas.microsoft.com/office/powerpoint/2010/main" val="345557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48420F4-9A3C-568E-E88D-6FACF5BEC008}"/>
              </a:ext>
            </a:extLst>
          </p:cNvPr>
          <p:cNvSpPr>
            <a:spLocks noGrp="1"/>
          </p:cNvSpPr>
          <p:nvPr>
            <p:ph type="title"/>
          </p:nvPr>
        </p:nvSpPr>
        <p:spPr/>
        <p:txBody>
          <a:bodyPr/>
          <a:lstStyle/>
          <a:p>
            <a:r>
              <a:rPr lang="hu-HU" dirty="0"/>
              <a:t>Tanulmányi versenyek – 3.</a:t>
            </a:r>
          </a:p>
        </p:txBody>
      </p:sp>
      <p:sp>
        <p:nvSpPr>
          <p:cNvPr id="4" name="Élőláb helye 3">
            <a:extLst>
              <a:ext uri="{FF2B5EF4-FFF2-40B4-BE49-F238E27FC236}">
                <a16:creationId xmlns:a16="http://schemas.microsoft.com/office/drawing/2014/main" id="{44072997-1BEA-CA92-00DC-726994AC91AC}"/>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8C953642-0CBB-C5D5-689D-B7C57B564615}"/>
              </a:ext>
            </a:extLst>
          </p:cNvPr>
          <p:cNvSpPr>
            <a:spLocks noGrp="1"/>
          </p:cNvSpPr>
          <p:nvPr>
            <p:ph type="sldNum" sz="quarter" idx="12"/>
          </p:nvPr>
        </p:nvSpPr>
        <p:spPr/>
        <p:txBody>
          <a:bodyPr/>
          <a:lstStyle/>
          <a:p>
            <a:fld id="{C2AF0AAF-3A3D-4B89-A05A-7C5562C1B562}" type="slidenum">
              <a:rPr lang="hu-HU" smtClean="0"/>
              <a:t>16</a:t>
            </a:fld>
            <a:endParaRPr lang="hu-HU"/>
          </a:p>
        </p:txBody>
      </p:sp>
      <p:graphicFrame>
        <p:nvGraphicFramePr>
          <p:cNvPr id="6" name="Táblázat 5">
            <a:extLst>
              <a:ext uri="{FF2B5EF4-FFF2-40B4-BE49-F238E27FC236}">
                <a16:creationId xmlns:a16="http://schemas.microsoft.com/office/drawing/2014/main" id="{882EEB5D-ADE6-272A-4039-4BD80638090A}"/>
              </a:ext>
            </a:extLst>
          </p:cNvPr>
          <p:cNvGraphicFramePr>
            <a:graphicFrameLocks noGrp="1"/>
          </p:cNvGraphicFramePr>
          <p:nvPr>
            <p:extLst>
              <p:ext uri="{D42A27DB-BD31-4B8C-83A1-F6EECF244321}">
                <p14:modId xmlns:p14="http://schemas.microsoft.com/office/powerpoint/2010/main" val="918820319"/>
              </p:ext>
            </p:extLst>
          </p:nvPr>
        </p:nvGraphicFramePr>
        <p:xfrm>
          <a:off x="142013" y="1766912"/>
          <a:ext cx="11907974" cy="4990654"/>
        </p:xfrm>
        <a:graphic>
          <a:graphicData uri="http://schemas.openxmlformats.org/drawingml/2006/table">
            <a:tbl>
              <a:tblPr firstRow="1" firstCol="1" bandRow="1">
                <a:tableStyleId>{00A15C55-8517-42AA-B614-E9B94910E393}</a:tableStyleId>
              </a:tblPr>
              <a:tblGrid>
                <a:gridCol w="2931015">
                  <a:extLst>
                    <a:ext uri="{9D8B030D-6E8A-4147-A177-3AD203B41FA5}">
                      <a16:colId xmlns:a16="http://schemas.microsoft.com/office/drawing/2014/main" val="3629549924"/>
                    </a:ext>
                  </a:extLst>
                </a:gridCol>
                <a:gridCol w="2931015">
                  <a:extLst>
                    <a:ext uri="{9D8B030D-6E8A-4147-A177-3AD203B41FA5}">
                      <a16:colId xmlns:a16="http://schemas.microsoft.com/office/drawing/2014/main" val="3096899701"/>
                    </a:ext>
                  </a:extLst>
                </a:gridCol>
                <a:gridCol w="1757991">
                  <a:extLst>
                    <a:ext uri="{9D8B030D-6E8A-4147-A177-3AD203B41FA5}">
                      <a16:colId xmlns:a16="http://schemas.microsoft.com/office/drawing/2014/main" val="10091943"/>
                    </a:ext>
                  </a:extLst>
                </a:gridCol>
                <a:gridCol w="3296523">
                  <a:extLst>
                    <a:ext uri="{9D8B030D-6E8A-4147-A177-3AD203B41FA5}">
                      <a16:colId xmlns:a16="http://schemas.microsoft.com/office/drawing/2014/main" val="730598785"/>
                    </a:ext>
                  </a:extLst>
                </a:gridCol>
                <a:gridCol w="991430">
                  <a:extLst>
                    <a:ext uri="{9D8B030D-6E8A-4147-A177-3AD203B41FA5}">
                      <a16:colId xmlns:a16="http://schemas.microsoft.com/office/drawing/2014/main" val="1439298893"/>
                    </a:ext>
                  </a:extLst>
                </a:gridCol>
              </a:tblGrid>
              <a:tr h="432390">
                <a:tc>
                  <a:txBody>
                    <a:bodyPr/>
                    <a:lstStyle/>
                    <a:p>
                      <a:pPr algn="l">
                        <a:spcAft>
                          <a:spcPts val="200"/>
                        </a:spcAft>
                      </a:pPr>
                      <a:r>
                        <a:rPr lang="hu-HU" sz="1400" dirty="0">
                          <a:solidFill>
                            <a:schemeClr val="accent4">
                              <a:lumMod val="50000"/>
                            </a:schemeClr>
                          </a:solidFill>
                          <a:effectLst/>
                        </a:rPr>
                        <a:t>Intézményi pont jogcíme</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dirty="0">
                          <a:solidFill>
                            <a:schemeClr val="accent4">
                              <a:lumMod val="50000"/>
                            </a:schemeClr>
                          </a:solidFill>
                          <a:effectLst/>
                        </a:rPr>
                        <a:t>Jogcímen belüli alkategória vagy egyéb kiegészítő feltétel</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dirty="0">
                          <a:solidFill>
                            <a:schemeClr val="accent4">
                              <a:lumMod val="50000"/>
                            </a:schemeClr>
                          </a:solidFill>
                          <a:effectLst/>
                        </a:rPr>
                        <a:t>Melyik szakon adható?</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dirty="0">
                          <a:solidFill>
                            <a:schemeClr val="accent4">
                              <a:lumMod val="50000"/>
                            </a:schemeClr>
                          </a:solidFill>
                          <a:effectLst/>
                        </a:rPr>
                        <a:t>További feltételek, a jogcím igazolásának módja</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just">
                        <a:spcAft>
                          <a:spcPts val="200"/>
                        </a:spcAft>
                      </a:pPr>
                      <a:r>
                        <a:rPr lang="hu-HU" sz="1400" dirty="0">
                          <a:solidFill>
                            <a:schemeClr val="accent4">
                              <a:lumMod val="50000"/>
                            </a:schemeClr>
                          </a:solidFill>
                          <a:effectLst/>
                        </a:rPr>
                        <a:t>Pontszám</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2339325178"/>
                  </a:ext>
                </a:extLst>
              </a:tr>
              <a:tr h="864780">
                <a:tc>
                  <a:txBody>
                    <a:bodyPr/>
                    <a:lstStyle/>
                    <a:p>
                      <a:pPr algn="l">
                        <a:spcAft>
                          <a:spcPts val="200"/>
                        </a:spcAft>
                      </a:pPr>
                      <a:r>
                        <a:rPr lang="hu-HU" sz="1400" dirty="0">
                          <a:solidFill>
                            <a:schemeClr val="accent4">
                              <a:lumMod val="50000"/>
                            </a:schemeClr>
                          </a:solidFill>
                          <a:effectLst/>
                        </a:rPr>
                        <a:t>Országos Szakmai Tanulmányi Versenyen elért eredmény</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a:effectLst/>
                        </a:rPr>
                        <a:t>ha a versenyen elért eredmény alapján a jelentkező a szakmai vizsga egésze (minden része) alól kapott felmentést</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a:effectLst/>
                        </a:rPr>
                        <a:t>minden szakon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a:effectLst/>
                        </a:rPr>
                        <a:t>szakiránynak megfelelő továbbtanulás esetén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ctr">
                        <a:spcAft>
                          <a:spcPts val="200"/>
                        </a:spcAft>
                      </a:pPr>
                      <a:r>
                        <a:rPr lang="hu-HU" sz="1800" b="1" dirty="0">
                          <a:effectLst/>
                        </a:rPr>
                        <a:t>35</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652472555"/>
                  </a:ext>
                </a:extLst>
              </a:tr>
              <a:tr h="752452">
                <a:tc rowSpan="2">
                  <a:txBody>
                    <a:bodyPr/>
                    <a:lstStyle/>
                    <a:p>
                      <a:pPr algn="l">
                        <a:spcAft>
                          <a:spcPts val="200"/>
                        </a:spcAft>
                      </a:pPr>
                      <a:r>
                        <a:rPr lang="hu-HU" sz="1400" dirty="0">
                          <a:solidFill>
                            <a:schemeClr val="accent4">
                              <a:lumMod val="50000"/>
                            </a:schemeClr>
                          </a:solidFill>
                          <a:effectLst/>
                        </a:rPr>
                        <a:t>Tudományos Diákköri Tanács (TDK) vagy az Országos Tudományos Diák- köri Tanács (OTDK) által szervezett versenyen elért eredmény</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dirty="0">
                          <a:effectLst/>
                        </a:rPr>
                        <a:t>1–3. helyezés</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rowSpan="2">
                  <a:txBody>
                    <a:bodyPr/>
                    <a:lstStyle/>
                    <a:p>
                      <a:pPr algn="l">
                        <a:spcAft>
                          <a:spcPts val="200"/>
                        </a:spcAft>
                      </a:pPr>
                      <a:r>
                        <a:rPr lang="hu-HU" sz="1400">
                          <a:effectLst/>
                        </a:rPr>
                        <a:t>minden szakon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rowSpan="2">
                  <a:txBody>
                    <a:bodyPr/>
                    <a:lstStyle/>
                    <a:p>
                      <a:pPr algn="l">
                        <a:spcAft>
                          <a:spcPts val="200"/>
                        </a:spcAft>
                      </a:pPr>
                      <a:r>
                        <a:rPr lang="hu-HU" sz="1400">
                          <a:effectLst/>
                        </a:rPr>
                        <a:t>ha a verseny időpontjában tanulói jogviszonyban állt a jelentkező</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ctr">
                        <a:spcAft>
                          <a:spcPts val="200"/>
                        </a:spcAft>
                      </a:pPr>
                      <a:r>
                        <a:rPr lang="hu-HU" sz="1800" b="1" dirty="0">
                          <a:effectLst/>
                        </a:rPr>
                        <a:t>35</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3666867620"/>
                  </a:ext>
                </a:extLst>
              </a:tr>
              <a:tr h="328522">
                <a:tc vMerge="1">
                  <a:txBody>
                    <a:bodyPr/>
                    <a:lstStyle/>
                    <a:p>
                      <a:endParaRPr lang="hu-HU"/>
                    </a:p>
                  </a:txBody>
                  <a:tcPr/>
                </a:tc>
                <a:tc>
                  <a:txBody>
                    <a:bodyPr/>
                    <a:lstStyle/>
                    <a:p>
                      <a:pPr algn="l">
                        <a:spcAft>
                          <a:spcPts val="200"/>
                        </a:spcAft>
                      </a:pPr>
                      <a:r>
                        <a:rPr lang="hu-HU" sz="1400" dirty="0">
                          <a:effectLst/>
                        </a:rPr>
                        <a:t>különdíj</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1800" b="1" dirty="0">
                          <a:effectLst/>
                        </a:rPr>
                        <a:t>20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2352074059"/>
                  </a:ext>
                </a:extLst>
              </a:tr>
              <a:tr h="263340">
                <a:tc rowSpan="3">
                  <a:txBody>
                    <a:bodyPr/>
                    <a:lstStyle/>
                    <a:p>
                      <a:pPr algn="l">
                        <a:spcAft>
                          <a:spcPts val="200"/>
                        </a:spcAft>
                      </a:pPr>
                      <a:r>
                        <a:rPr lang="hu-HU" sz="1400" dirty="0">
                          <a:solidFill>
                            <a:schemeClr val="accent4">
                              <a:lumMod val="50000"/>
                            </a:schemeClr>
                          </a:solidFill>
                          <a:effectLst/>
                        </a:rPr>
                        <a:t>„Ifjú tudósok” tudományos középiskolai vetélkedőn elért eredmény</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a:effectLst/>
                        </a:rPr>
                        <a:t>1. helyezés</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rowSpan="3">
                  <a:txBody>
                    <a:bodyPr/>
                    <a:lstStyle/>
                    <a:p>
                      <a:pPr algn="l">
                        <a:spcAft>
                          <a:spcPts val="200"/>
                        </a:spcAft>
                      </a:pPr>
                      <a:r>
                        <a:rPr lang="hu-HU" sz="1400" dirty="0">
                          <a:effectLst/>
                        </a:rPr>
                        <a:t>minden szakon</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rowSpan="3">
                  <a:txBody>
                    <a:bodyPr/>
                    <a:lstStyle/>
                    <a:p>
                      <a:pPr algn="l">
                        <a:spcAft>
                          <a:spcPts val="200"/>
                        </a:spcAft>
                      </a:pPr>
                      <a:r>
                        <a:rPr lang="hu-HU" sz="1400">
                          <a:effectLst/>
                        </a:rPr>
                        <a:t>tantárgyanként legfeljebb egy versenyen elért eredmény alapján, ha a jelentkező a versenyeredményt azon tantárgyak valamelyikéből érte el, amely az adott szakon érettségi pontot adó érettségi vizsgatárgyként szerepel</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ctr">
                        <a:spcAft>
                          <a:spcPts val="200"/>
                        </a:spcAft>
                      </a:pPr>
                      <a:r>
                        <a:rPr lang="hu-HU" sz="1800" b="1">
                          <a:effectLst/>
                        </a:rPr>
                        <a:t>100</a:t>
                      </a:r>
                      <a:endParaRPr lang="hu-HU" sz="1600" b="1">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3094681711"/>
                  </a:ext>
                </a:extLst>
              </a:tr>
              <a:tr h="263340">
                <a:tc vMerge="1">
                  <a:txBody>
                    <a:bodyPr/>
                    <a:lstStyle/>
                    <a:p>
                      <a:endParaRPr lang="hu-HU"/>
                    </a:p>
                  </a:txBody>
                  <a:tcPr/>
                </a:tc>
                <a:tc>
                  <a:txBody>
                    <a:bodyPr/>
                    <a:lstStyle/>
                    <a:p>
                      <a:pPr algn="l">
                        <a:spcAft>
                          <a:spcPts val="200"/>
                        </a:spcAft>
                      </a:pPr>
                      <a:r>
                        <a:rPr lang="hu-HU" sz="1400" dirty="0">
                          <a:effectLst/>
                        </a:rPr>
                        <a:t>2. helyezés</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1800" b="1" dirty="0">
                          <a:effectLst/>
                        </a:rPr>
                        <a:t>65</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3844816341"/>
                  </a:ext>
                </a:extLst>
              </a:tr>
              <a:tr h="996351">
                <a:tc vMerge="1">
                  <a:txBody>
                    <a:bodyPr/>
                    <a:lstStyle/>
                    <a:p>
                      <a:endParaRPr lang="hu-HU"/>
                    </a:p>
                  </a:txBody>
                  <a:tcPr/>
                </a:tc>
                <a:tc>
                  <a:txBody>
                    <a:bodyPr/>
                    <a:lstStyle/>
                    <a:p>
                      <a:pPr algn="l">
                        <a:spcAft>
                          <a:spcPts val="200"/>
                        </a:spcAft>
                      </a:pPr>
                      <a:r>
                        <a:rPr lang="hu-HU" sz="1400" dirty="0">
                          <a:effectLst/>
                        </a:rPr>
                        <a:t>3. helyezés</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1800" b="1" dirty="0">
                          <a:effectLst/>
                        </a:rPr>
                        <a:t>35</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2450995959"/>
                  </a:ext>
                </a:extLst>
              </a:tr>
              <a:tr h="1067519">
                <a:tc>
                  <a:txBody>
                    <a:bodyPr/>
                    <a:lstStyle/>
                    <a:p>
                      <a:pPr algn="l">
                        <a:spcAft>
                          <a:spcPts val="200"/>
                        </a:spcAft>
                      </a:pPr>
                      <a:r>
                        <a:rPr lang="hu-HU" sz="1400" dirty="0">
                          <a:solidFill>
                            <a:schemeClr val="accent4">
                              <a:lumMod val="50000"/>
                            </a:schemeClr>
                          </a:solidFill>
                          <a:effectLst/>
                        </a:rPr>
                        <a:t>Nemzetközi Tudományos Diákolimpián elért eredmény</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dirty="0">
                          <a:effectLst/>
                        </a:rPr>
                        <a:t>részvétel</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a:effectLst/>
                        </a:rPr>
                        <a:t>minden szakon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400" dirty="0">
                          <a:effectLst/>
                        </a:rPr>
                        <a:t>ha a jelentkező a versenyeredményt azon tantárgyak valamelyikéből érte el, amely az adott szakon érettségi pontot adó érettségi vizsgatárgyként szerepel</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ctr">
                        <a:spcAft>
                          <a:spcPts val="200"/>
                        </a:spcAft>
                      </a:pPr>
                      <a:r>
                        <a:rPr lang="hu-HU" sz="1800" b="1" dirty="0">
                          <a:effectLst/>
                        </a:rPr>
                        <a:t>100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2332074229"/>
                  </a:ext>
                </a:extLst>
              </a:tr>
            </a:tbl>
          </a:graphicData>
        </a:graphic>
      </p:graphicFrame>
    </p:spTree>
    <p:extLst>
      <p:ext uri="{BB962C8B-B14F-4D97-AF65-F5344CB8AC3E}">
        <p14:creationId xmlns:p14="http://schemas.microsoft.com/office/powerpoint/2010/main" val="1505011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F3FFD54-0127-D71C-B0B8-F01816627753}"/>
              </a:ext>
            </a:extLst>
          </p:cNvPr>
          <p:cNvSpPr>
            <a:spLocks noGrp="1"/>
          </p:cNvSpPr>
          <p:nvPr>
            <p:ph type="title"/>
          </p:nvPr>
        </p:nvSpPr>
        <p:spPr/>
        <p:txBody>
          <a:bodyPr/>
          <a:lstStyle/>
          <a:p>
            <a:r>
              <a:rPr lang="hu-HU" dirty="0"/>
              <a:t>Tanulmányi versenyek – 4.</a:t>
            </a:r>
          </a:p>
        </p:txBody>
      </p:sp>
      <p:sp>
        <p:nvSpPr>
          <p:cNvPr id="4" name="Élőláb helye 3">
            <a:extLst>
              <a:ext uri="{FF2B5EF4-FFF2-40B4-BE49-F238E27FC236}">
                <a16:creationId xmlns:a16="http://schemas.microsoft.com/office/drawing/2014/main" id="{2E60B4F2-1326-95D3-8E19-B567FBB5D8B0}"/>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5EB97567-D316-E36A-E1C0-19EBB3FAB0E4}"/>
              </a:ext>
            </a:extLst>
          </p:cNvPr>
          <p:cNvSpPr>
            <a:spLocks noGrp="1"/>
          </p:cNvSpPr>
          <p:nvPr>
            <p:ph type="sldNum" sz="quarter" idx="12"/>
          </p:nvPr>
        </p:nvSpPr>
        <p:spPr/>
        <p:txBody>
          <a:bodyPr/>
          <a:lstStyle/>
          <a:p>
            <a:fld id="{C2AF0AAF-3A3D-4B89-A05A-7C5562C1B562}" type="slidenum">
              <a:rPr lang="hu-HU" smtClean="0"/>
              <a:t>17</a:t>
            </a:fld>
            <a:endParaRPr lang="hu-HU"/>
          </a:p>
        </p:txBody>
      </p:sp>
      <p:graphicFrame>
        <p:nvGraphicFramePr>
          <p:cNvPr id="6" name="Táblázat 5">
            <a:extLst>
              <a:ext uri="{FF2B5EF4-FFF2-40B4-BE49-F238E27FC236}">
                <a16:creationId xmlns:a16="http://schemas.microsoft.com/office/drawing/2014/main" id="{713AA469-D2B7-1C8F-D7B3-369491126528}"/>
              </a:ext>
            </a:extLst>
          </p:cNvPr>
          <p:cNvGraphicFramePr>
            <a:graphicFrameLocks noGrp="1"/>
          </p:cNvGraphicFramePr>
          <p:nvPr>
            <p:extLst>
              <p:ext uri="{D42A27DB-BD31-4B8C-83A1-F6EECF244321}">
                <p14:modId xmlns:p14="http://schemas.microsoft.com/office/powerpoint/2010/main" val="1252041189"/>
              </p:ext>
            </p:extLst>
          </p:nvPr>
        </p:nvGraphicFramePr>
        <p:xfrm>
          <a:off x="115409" y="1864924"/>
          <a:ext cx="11961182" cy="4491426"/>
        </p:xfrm>
        <a:graphic>
          <a:graphicData uri="http://schemas.openxmlformats.org/drawingml/2006/table">
            <a:tbl>
              <a:tblPr firstRow="1" firstCol="1" bandRow="1">
                <a:tableStyleId>{00A15C55-8517-42AA-B614-E9B94910E393}</a:tableStyleId>
              </a:tblPr>
              <a:tblGrid>
                <a:gridCol w="2944112">
                  <a:extLst>
                    <a:ext uri="{9D8B030D-6E8A-4147-A177-3AD203B41FA5}">
                      <a16:colId xmlns:a16="http://schemas.microsoft.com/office/drawing/2014/main" val="149055249"/>
                    </a:ext>
                  </a:extLst>
                </a:gridCol>
                <a:gridCol w="2944112">
                  <a:extLst>
                    <a:ext uri="{9D8B030D-6E8A-4147-A177-3AD203B41FA5}">
                      <a16:colId xmlns:a16="http://schemas.microsoft.com/office/drawing/2014/main" val="1824807977"/>
                    </a:ext>
                  </a:extLst>
                </a:gridCol>
                <a:gridCol w="1765846">
                  <a:extLst>
                    <a:ext uri="{9D8B030D-6E8A-4147-A177-3AD203B41FA5}">
                      <a16:colId xmlns:a16="http://schemas.microsoft.com/office/drawing/2014/main" val="2677392284"/>
                    </a:ext>
                  </a:extLst>
                </a:gridCol>
                <a:gridCol w="2977633">
                  <a:extLst>
                    <a:ext uri="{9D8B030D-6E8A-4147-A177-3AD203B41FA5}">
                      <a16:colId xmlns:a16="http://schemas.microsoft.com/office/drawing/2014/main" val="3187492004"/>
                    </a:ext>
                  </a:extLst>
                </a:gridCol>
                <a:gridCol w="1329479">
                  <a:extLst>
                    <a:ext uri="{9D8B030D-6E8A-4147-A177-3AD203B41FA5}">
                      <a16:colId xmlns:a16="http://schemas.microsoft.com/office/drawing/2014/main" val="2996850185"/>
                    </a:ext>
                  </a:extLst>
                </a:gridCol>
              </a:tblGrid>
              <a:tr h="575787">
                <a:tc>
                  <a:txBody>
                    <a:bodyPr/>
                    <a:lstStyle/>
                    <a:p>
                      <a:pPr algn="l">
                        <a:spcAft>
                          <a:spcPts val="200"/>
                        </a:spcAft>
                      </a:pPr>
                      <a:r>
                        <a:rPr lang="hu-HU" sz="1600" dirty="0">
                          <a:solidFill>
                            <a:schemeClr val="accent4">
                              <a:lumMod val="50000"/>
                            </a:schemeClr>
                          </a:solidFill>
                          <a:effectLst/>
                        </a:rPr>
                        <a:t>Intézményi pont jogcíme</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600" dirty="0">
                          <a:solidFill>
                            <a:schemeClr val="accent4">
                              <a:lumMod val="50000"/>
                            </a:schemeClr>
                          </a:solidFill>
                          <a:effectLst/>
                        </a:rPr>
                        <a:t>Jogcímen belüli alkategória vagy egyéb kiegészítő feltétel</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600" dirty="0">
                          <a:solidFill>
                            <a:schemeClr val="accent4">
                              <a:lumMod val="50000"/>
                            </a:schemeClr>
                          </a:solidFill>
                          <a:effectLst/>
                        </a:rPr>
                        <a:t>Melyik szakon adható?</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l">
                        <a:spcAft>
                          <a:spcPts val="200"/>
                        </a:spcAft>
                      </a:pPr>
                      <a:r>
                        <a:rPr lang="hu-HU" sz="1600" dirty="0">
                          <a:solidFill>
                            <a:schemeClr val="accent4">
                              <a:lumMod val="50000"/>
                            </a:schemeClr>
                          </a:solidFill>
                          <a:effectLst/>
                        </a:rPr>
                        <a:t>További feltételek, a jogcím igazolásának módja</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just">
                        <a:spcAft>
                          <a:spcPts val="200"/>
                        </a:spcAft>
                      </a:pPr>
                      <a:r>
                        <a:rPr lang="hu-HU" sz="1600" dirty="0">
                          <a:solidFill>
                            <a:schemeClr val="accent4">
                              <a:lumMod val="50000"/>
                            </a:schemeClr>
                          </a:solidFill>
                          <a:effectLst/>
                        </a:rPr>
                        <a:t>Pontszám</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2944253552"/>
                  </a:ext>
                </a:extLst>
              </a:tr>
              <a:tr h="1839535">
                <a:tc>
                  <a:txBody>
                    <a:bodyPr/>
                    <a:lstStyle/>
                    <a:p>
                      <a:pPr algn="l">
                        <a:spcAft>
                          <a:spcPts val="200"/>
                        </a:spcAft>
                      </a:pPr>
                      <a:r>
                        <a:rPr lang="hu-HU" sz="1600" dirty="0">
                          <a:solidFill>
                            <a:schemeClr val="accent4">
                              <a:lumMod val="50000"/>
                            </a:schemeClr>
                          </a:solidFill>
                          <a:effectLst/>
                        </a:rPr>
                        <a:t>V4-es Közgazdasági Diákolimpián elért eredmény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just">
                        <a:spcAft>
                          <a:spcPts val="200"/>
                        </a:spcAft>
                      </a:pPr>
                      <a:r>
                        <a:rPr lang="hu-HU" sz="1600" dirty="0">
                          <a:effectLst/>
                        </a:rPr>
                        <a:t>1-3. helyezés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marL="0" lvl="0" indent="0" algn="l">
                        <a:spcAft>
                          <a:spcPts val="300"/>
                        </a:spcAft>
                        <a:buFont typeface="Palatino Linotype" panose="02040502050505030304" pitchFamily="18" charset="0"/>
                        <a:buNone/>
                      </a:pPr>
                      <a:r>
                        <a:rPr lang="hu-HU" sz="1600" dirty="0">
                          <a:effectLst/>
                        </a:rPr>
                        <a:t>gazdálkodási és menedzsment,</a:t>
                      </a:r>
                    </a:p>
                    <a:p>
                      <a:pPr marL="0" lvl="0" indent="0" algn="l">
                        <a:spcAft>
                          <a:spcPts val="300"/>
                        </a:spcAft>
                        <a:buFont typeface="Palatino Linotype" panose="02040502050505030304" pitchFamily="18" charset="0"/>
                        <a:buNone/>
                      </a:pPr>
                      <a:r>
                        <a:rPr lang="hu-HU" sz="1600" dirty="0">
                          <a:effectLst/>
                        </a:rPr>
                        <a:t>nemzetközi gazdálkodás,</a:t>
                      </a:r>
                    </a:p>
                    <a:p>
                      <a:pPr marL="0" lvl="0" indent="0" algn="l">
                        <a:spcAft>
                          <a:spcPts val="300"/>
                        </a:spcAft>
                        <a:buFont typeface="Palatino Linotype" panose="02040502050505030304" pitchFamily="18" charset="0"/>
                        <a:buNone/>
                      </a:pPr>
                      <a:r>
                        <a:rPr lang="hu-HU" sz="1600" dirty="0">
                          <a:effectLst/>
                        </a:rPr>
                        <a:t>pénzügy és számvitel</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just">
                        <a:spcAft>
                          <a:spcPts val="200"/>
                        </a:spcAft>
                      </a:pPr>
                      <a:r>
                        <a:rPr lang="hu-HU" sz="1600" dirty="0">
                          <a:effectLst/>
                        </a:rPr>
                        <a:t> </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ctr">
                        <a:spcAft>
                          <a:spcPts val="200"/>
                        </a:spcAft>
                      </a:pPr>
                      <a:r>
                        <a:rPr lang="hu-HU" sz="2400" b="1" dirty="0">
                          <a:effectLst/>
                        </a:rPr>
                        <a:t>50</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4077873641"/>
                  </a:ext>
                </a:extLst>
              </a:tr>
              <a:tr h="811469">
                <a:tc rowSpan="2">
                  <a:txBody>
                    <a:bodyPr/>
                    <a:lstStyle/>
                    <a:p>
                      <a:pPr algn="l">
                        <a:spcAft>
                          <a:spcPts val="200"/>
                        </a:spcAft>
                      </a:pPr>
                      <a:r>
                        <a:rPr lang="hu-HU" sz="1600" dirty="0">
                          <a:solidFill>
                            <a:schemeClr val="accent4">
                              <a:lumMod val="50000"/>
                            </a:schemeClr>
                          </a:solidFill>
                          <a:effectLst/>
                        </a:rPr>
                        <a:t>Középiskolai Tudományos Diák- körök Országos Konferenciáján (TUDOK) elért eredmény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just">
                        <a:spcAft>
                          <a:spcPts val="200"/>
                        </a:spcAft>
                      </a:pPr>
                      <a:r>
                        <a:rPr lang="hu-HU" sz="1600">
                          <a:effectLst/>
                        </a:rPr>
                        <a:t>nagydíjas</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rowSpan="2">
                  <a:txBody>
                    <a:bodyPr/>
                    <a:lstStyle/>
                    <a:p>
                      <a:pPr algn="just">
                        <a:spcAft>
                          <a:spcPts val="200"/>
                        </a:spcAft>
                      </a:pPr>
                      <a:r>
                        <a:rPr lang="hu-HU" sz="1600">
                          <a:effectLst/>
                        </a:rPr>
                        <a:t>minden szakon</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rowSpan="2">
                  <a:txBody>
                    <a:bodyPr/>
                    <a:lstStyle/>
                    <a:p>
                      <a:pPr algn="l">
                        <a:spcAft>
                          <a:spcPts val="200"/>
                        </a:spcAft>
                      </a:pPr>
                      <a:r>
                        <a:rPr lang="hu-HU" sz="1600" dirty="0">
                          <a:effectLst/>
                        </a:rPr>
                        <a:t>tantárgyanként legfeljebb egy versenyen elért eredmény alapján, ha a jelentkező a versenyeredményt azon tantárgyak valamelyikéből érte el, amely az adott szakon érettségi pontot adó érettségi vizsgatárgyként szerepel</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a:txBody>
                    <a:bodyPr/>
                    <a:lstStyle/>
                    <a:p>
                      <a:pPr algn="ctr">
                        <a:spcAft>
                          <a:spcPts val="200"/>
                        </a:spcAft>
                      </a:pPr>
                      <a:r>
                        <a:rPr lang="hu-HU" sz="2400" b="1" dirty="0">
                          <a:effectLst/>
                        </a:rPr>
                        <a:t>35</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296093918"/>
                  </a:ext>
                </a:extLst>
              </a:tr>
              <a:tr h="1264635">
                <a:tc vMerge="1">
                  <a:txBody>
                    <a:bodyPr/>
                    <a:lstStyle/>
                    <a:p>
                      <a:endParaRPr lang="hu-HU"/>
                    </a:p>
                  </a:txBody>
                  <a:tcPr/>
                </a:tc>
                <a:tc>
                  <a:txBody>
                    <a:bodyPr/>
                    <a:lstStyle/>
                    <a:p>
                      <a:pPr algn="just">
                        <a:spcAft>
                          <a:spcPts val="200"/>
                        </a:spcAft>
                      </a:pPr>
                      <a:r>
                        <a:rPr lang="hu-HU" sz="1600" dirty="0">
                          <a:effectLst/>
                        </a:rPr>
                        <a:t>első díjas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400" b="1" dirty="0">
                          <a:effectLst/>
                        </a:rPr>
                        <a:t>20</a:t>
                      </a:r>
                      <a:endParaRPr lang="hu-HU" sz="20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082" marR="62082" marT="0" marB="0" anchor="ctr"/>
                </a:tc>
                <a:extLst>
                  <a:ext uri="{0D108BD9-81ED-4DB2-BD59-A6C34878D82A}">
                    <a16:rowId xmlns:a16="http://schemas.microsoft.com/office/drawing/2014/main" val="2087023349"/>
                  </a:ext>
                </a:extLst>
              </a:tr>
            </a:tbl>
          </a:graphicData>
        </a:graphic>
      </p:graphicFrame>
    </p:spTree>
    <p:extLst>
      <p:ext uri="{BB962C8B-B14F-4D97-AF65-F5344CB8AC3E}">
        <p14:creationId xmlns:p14="http://schemas.microsoft.com/office/powerpoint/2010/main" val="417032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26FA922-163C-290D-7395-30995B5C7EF9}"/>
              </a:ext>
            </a:extLst>
          </p:cNvPr>
          <p:cNvSpPr>
            <a:spLocks noGrp="1"/>
          </p:cNvSpPr>
          <p:nvPr>
            <p:ph type="title"/>
          </p:nvPr>
        </p:nvSpPr>
        <p:spPr/>
        <p:txBody>
          <a:bodyPr/>
          <a:lstStyle/>
          <a:p>
            <a:r>
              <a:rPr lang="hu-HU" dirty="0"/>
              <a:t>Tanulmányi versenyek – 5. </a:t>
            </a:r>
            <a:r>
              <a:rPr lang="hu-HU" b="1" dirty="0">
                <a:solidFill>
                  <a:srgbClr val="A50021"/>
                </a:solidFill>
              </a:rPr>
              <a:t>(ÚJ)</a:t>
            </a:r>
          </a:p>
        </p:txBody>
      </p:sp>
      <p:sp>
        <p:nvSpPr>
          <p:cNvPr id="4" name="Élőláb helye 3">
            <a:extLst>
              <a:ext uri="{FF2B5EF4-FFF2-40B4-BE49-F238E27FC236}">
                <a16:creationId xmlns:a16="http://schemas.microsoft.com/office/drawing/2014/main" id="{B83863A4-9617-109F-6D71-C253F2F75338}"/>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F656EAFD-64AE-AC53-3C43-55CA443F770B}"/>
              </a:ext>
            </a:extLst>
          </p:cNvPr>
          <p:cNvSpPr>
            <a:spLocks noGrp="1"/>
          </p:cNvSpPr>
          <p:nvPr>
            <p:ph type="sldNum" sz="quarter" idx="12"/>
          </p:nvPr>
        </p:nvSpPr>
        <p:spPr/>
        <p:txBody>
          <a:bodyPr/>
          <a:lstStyle/>
          <a:p>
            <a:fld id="{C2AF0AAF-3A3D-4B89-A05A-7C5562C1B562}" type="slidenum">
              <a:rPr lang="hu-HU" smtClean="0"/>
              <a:t>18</a:t>
            </a:fld>
            <a:endParaRPr lang="hu-HU"/>
          </a:p>
        </p:txBody>
      </p:sp>
      <p:graphicFrame>
        <p:nvGraphicFramePr>
          <p:cNvPr id="6" name="Táblázat 5">
            <a:extLst>
              <a:ext uri="{FF2B5EF4-FFF2-40B4-BE49-F238E27FC236}">
                <a16:creationId xmlns:a16="http://schemas.microsoft.com/office/drawing/2014/main" id="{06E8463C-8AA0-4D41-BE17-2D018A9D526A}"/>
              </a:ext>
            </a:extLst>
          </p:cNvPr>
          <p:cNvGraphicFramePr>
            <a:graphicFrameLocks noGrp="1"/>
          </p:cNvGraphicFramePr>
          <p:nvPr>
            <p:extLst>
              <p:ext uri="{D42A27DB-BD31-4B8C-83A1-F6EECF244321}">
                <p14:modId xmlns:p14="http://schemas.microsoft.com/office/powerpoint/2010/main" val="925847789"/>
              </p:ext>
            </p:extLst>
          </p:nvPr>
        </p:nvGraphicFramePr>
        <p:xfrm>
          <a:off x="171603" y="1855665"/>
          <a:ext cx="11848793" cy="4774370"/>
        </p:xfrm>
        <a:graphic>
          <a:graphicData uri="http://schemas.openxmlformats.org/drawingml/2006/table">
            <a:tbl>
              <a:tblPr firstRow="1" firstCol="1" bandRow="1">
                <a:tableStyleId>{00A15C55-8517-42AA-B614-E9B94910E393}</a:tableStyleId>
              </a:tblPr>
              <a:tblGrid>
                <a:gridCol w="2914712">
                  <a:extLst>
                    <a:ext uri="{9D8B030D-6E8A-4147-A177-3AD203B41FA5}">
                      <a16:colId xmlns:a16="http://schemas.microsoft.com/office/drawing/2014/main" val="4248863361"/>
                    </a:ext>
                  </a:extLst>
                </a:gridCol>
                <a:gridCol w="2914712">
                  <a:extLst>
                    <a:ext uri="{9D8B030D-6E8A-4147-A177-3AD203B41FA5}">
                      <a16:colId xmlns:a16="http://schemas.microsoft.com/office/drawing/2014/main" val="934912353"/>
                    </a:ext>
                  </a:extLst>
                </a:gridCol>
                <a:gridCol w="1783136">
                  <a:extLst>
                    <a:ext uri="{9D8B030D-6E8A-4147-A177-3AD203B41FA5}">
                      <a16:colId xmlns:a16="http://schemas.microsoft.com/office/drawing/2014/main" val="724140092"/>
                    </a:ext>
                  </a:extLst>
                </a:gridCol>
                <a:gridCol w="3257055">
                  <a:extLst>
                    <a:ext uri="{9D8B030D-6E8A-4147-A177-3AD203B41FA5}">
                      <a16:colId xmlns:a16="http://schemas.microsoft.com/office/drawing/2014/main" val="2219793908"/>
                    </a:ext>
                  </a:extLst>
                </a:gridCol>
                <a:gridCol w="979178">
                  <a:extLst>
                    <a:ext uri="{9D8B030D-6E8A-4147-A177-3AD203B41FA5}">
                      <a16:colId xmlns:a16="http://schemas.microsoft.com/office/drawing/2014/main" val="2617350183"/>
                    </a:ext>
                  </a:extLst>
                </a:gridCol>
              </a:tblGrid>
              <a:tr h="715815">
                <a:tc>
                  <a:txBody>
                    <a:bodyPr/>
                    <a:lstStyle/>
                    <a:p>
                      <a:pPr algn="l">
                        <a:spcAft>
                          <a:spcPts val="200"/>
                        </a:spcAft>
                      </a:pPr>
                      <a:r>
                        <a:rPr lang="hu-HU" sz="1600" dirty="0">
                          <a:solidFill>
                            <a:schemeClr val="accent4">
                              <a:lumMod val="50000"/>
                            </a:schemeClr>
                          </a:solidFill>
                          <a:effectLst/>
                        </a:rPr>
                        <a:t>Intézményi pont jogcíme</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algn="l">
                        <a:spcAft>
                          <a:spcPts val="200"/>
                        </a:spcAft>
                      </a:pPr>
                      <a:r>
                        <a:rPr lang="hu-HU" sz="1600" dirty="0">
                          <a:solidFill>
                            <a:schemeClr val="accent4">
                              <a:lumMod val="50000"/>
                            </a:schemeClr>
                          </a:solidFill>
                          <a:effectLst/>
                        </a:rPr>
                        <a:t>Jogcímen belüli alkategória vagy egyéb kiegészítő feltétel</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algn="l">
                        <a:spcAft>
                          <a:spcPts val="200"/>
                        </a:spcAft>
                      </a:pPr>
                      <a:r>
                        <a:rPr lang="hu-HU" sz="1600" dirty="0">
                          <a:solidFill>
                            <a:schemeClr val="accent4">
                              <a:lumMod val="50000"/>
                            </a:schemeClr>
                          </a:solidFill>
                          <a:effectLst/>
                        </a:rPr>
                        <a:t>Melyik szakon adható?</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algn="l">
                        <a:spcAft>
                          <a:spcPts val="200"/>
                        </a:spcAft>
                      </a:pPr>
                      <a:r>
                        <a:rPr lang="hu-HU" sz="1600" dirty="0">
                          <a:solidFill>
                            <a:schemeClr val="accent4">
                              <a:lumMod val="50000"/>
                            </a:schemeClr>
                          </a:solidFill>
                          <a:effectLst/>
                        </a:rPr>
                        <a:t>További feltételek, a jogcím igazolásának módja</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algn="just">
                        <a:spcAft>
                          <a:spcPts val="200"/>
                        </a:spcAft>
                      </a:pPr>
                      <a:r>
                        <a:rPr lang="hu-HU" sz="1400" dirty="0">
                          <a:solidFill>
                            <a:schemeClr val="accent4">
                              <a:lumMod val="50000"/>
                            </a:schemeClr>
                          </a:solidFill>
                          <a:effectLst/>
                        </a:rPr>
                        <a:t>Pontszám</a:t>
                      </a:r>
                      <a:endParaRPr lang="hu-HU" sz="14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extLst>
                  <a:ext uri="{0D108BD9-81ED-4DB2-BD59-A6C34878D82A}">
                    <a16:rowId xmlns:a16="http://schemas.microsoft.com/office/drawing/2014/main" val="3875781999"/>
                  </a:ext>
                </a:extLst>
              </a:tr>
              <a:tr h="1640191">
                <a:tc rowSpan="2">
                  <a:txBody>
                    <a:bodyPr/>
                    <a:lstStyle/>
                    <a:p>
                      <a:pPr algn="l">
                        <a:spcAft>
                          <a:spcPts val="200"/>
                        </a:spcAft>
                      </a:pPr>
                      <a:r>
                        <a:rPr lang="hu-HU" sz="1600" dirty="0">
                          <a:solidFill>
                            <a:schemeClr val="accent4">
                              <a:lumMod val="50000"/>
                            </a:schemeClr>
                          </a:solidFill>
                          <a:effectLst/>
                        </a:rPr>
                        <a:t>Országos Szilárd Leó Fizikaverseny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algn="l">
                        <a:spcAft>
                          <a:spcPts val="200"/>
                        </a:spcAft>
                      </a:pPr>
                      <a:r>
                        <a:rPr lang="hu-HU" sz="1400" dirty="0">
                          <a:effectLst/>
                        </a:rPr>
                        <a:t>szenior kategóriában versenyzőknek (akik a versenykiírás tanévében a rendes érettségi vizsgát tevő évfolyam és az azt közvetlenül megelőző évfolyam tanulói) </a:t>
                      </a:r>
                      <a:endParaRPr lang="hu-HU" sz="1600" dirty="0">
                        <a:effectLst/>
                      </a:endParaRPr>
                    </a:p>
                    <a:p>
                      <a:pPr algn="l">
                        <a:spcAft>
                          <a:spcPts val="200"/>
                        </a:spcAft>
                      </a:pPr>
                      <a:r>
                        <a:rPr lang="hu-HU" sz="1600" dirty="0">
                          <a:effectLst/>
                        </a:rPr>
                        <a:t>1. – 5. helyezés</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rowSpan="2">
                  <a:txBody>
                    <a:bodyPr/>
                    <a:lstStyle/>
                    <a:p>
                      <a:pPr algn="l">
                        <a:spcAft>
                          <a:spcPts val="200"/>
                        </a:spcAft>
                      </a:pPr>
                      <a:r>
                        <a:rPr lang="hu-HU" sz="1600" dirty="0">
                          <a:effectLst/>
                        </a:rPr>
                        <a:t>műszaki, </a:t>
                      </a:r>
                      <a:br>
                        <a:rPr lang="hu-HU" sz="1600" dirty="0">
                          <a:effectLst/>
                        </a:rPr>
                      </a:br>
                      <a:r>
                        <a:rPr lang="hu-HU" sz="1600" dirty="0">
                          <a:effectLst/>
                        </a:rPr>
                        <a:t>informatikai,</a:t>
                      </a:r>
                      <a:br>
                        <a:rPr lang="hu-HU" sz="1600" dirty="0">
                          <a:effectLst/>
                        </a:rPr>
                      </a:br>
                      <a:r>
                        <a:rPr lang="hu-HU" sz="1600" dirty="0">
                          <a:effectLst/>
                        </a:rPr>
                        <a:t>természettudományi képzési területhez tartozó alapképzési és osztatlan szakokon</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rowSpan="2">
                  <a:txBody>
                    <a:bodyPr/>
                    <a:lstStyle/>
                    <a:p>
                      <a:pPr algn="l">
                        <a:spcAft>
                          <a:spcPts val="200"/>
                        </a:spcAft>
                      </a:pPr>
                      <a:r>
                        <a:rPr lang="hu-HU" sz="1600" dirty="0">
                          <a:effectLst/>
                        </a:rPr>
                        <a:t>Igazolás az eredményhirdetésen kapott oklevéllel és a </a:t>
                      </a:r>
                      <a:r>
                        <a:rPr lang="hu-HU" sz="1600" u="sng" dirty="0">
                          <a:effectLst/>
                          <a:hlinkClick r:id="rId2"/>
                        </a:rPr>
                        <a:t>verseny honlapján</a:t>
                      </a:r>
                      <a:r>
                        <a:rPr lang="hu-HU" sz="1600" dirty="0">
                          <a:effectLst/>
                        </a:rPr>
                        <a:t> közzétett eredménylistával</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algn="ctr">
                        <a:spcAft>
                          <a:spcPts val="200"/>
                        </a:spcAft>
                      </a:pPr>
                      <a:r>
                        <a:rPr lang="hu-HU" sz="2400" b="1" dirty="0">
                          <a:effectLst/>
                        </a:rPr>
                        <a:t>80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extLst>
                  <a:ext uri="{0D108BD9-81ED-4DB2-BD59-A6C34878D82A}">
                    <a16:rowId xmlns:a16="http://schemas.microsoft.com/office/drawing/2014/main" val="2730353686"/>
                  </a:ext>
                </a:extLst>
              </a:tr>
              <a:tr h="1033957">
                <a:tc vMerge="1">
                  <a:txBody>
                    <a:bodyPr/>
                    <a:lstStyle/>
                    <a:p>
                      <a:endParaRPr lang="hu-HU"/>
                    </a:p>
                  </a:txBody>
                  <a:tcPr/>
                </a:tc>
                <a:tc>
                  <a:txBody>
                    <a:bodyPr/>
                    <a:lstStyle/>
                    <a:p>
                      <a:pPr algn="l">
                        <a:spcAft>
                          <a:spcPts val="200"/>
                        </a:spcAft>
                      </a:pPr>
                      <a:r>
                        <a:rPr lang="hu-HU" sz="1600" dirty="0">
                          <a:effectLst/>
                        </a:rPr>
                        <a:t>6. – 10. helyezés</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400" b="1" dirty="0">
                          <a:effectLst/>
                        </a:rPr>
                        <a:t>40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extLst>
                  <a:ext uri="{0D108BD9-81ED-4DB2-BD59-A6C34878D82A}">
                    <a16:rowId xmlns:a16="http://schemas.microsoft.com/office/drawing/2014/main" val="3323854414"/>
                  </a:ext>
                </a:extLst>
              </a:tr>
              <a:tr h="462297">
                <a:tc rowSpan="3">
                  <a:txBody>
                    <a:bodyPr/>
                    <a:lstStyle/>
                    <a:p>
                      <a:pPr algn="l">
                        <a:spcAft>
                          <a:spcPts val="200"/>
                        </a:spcAft>
                      </a:pPr>
                      <a:r>
                        <a:rPr lang="hu-HU" sz="1600" dirty="0" err="1">
                          <a:solidFill>
                            <a:schemeClr val="accent4">
                              <a:lumMod val="50000"/>
                            </a:schemeClr>
                          </a:solidFill>
                          <a:effectLst/>
                        </a:rPr>
                        <a:t>Kürschák</a:t>
                      </a:r>
                      <a:r>
                        <a:rPr lang="hu-HU" sz="1600" dirty="0">
                          <a:solidFill>
                            <a:schemeClr val="accent4">
                              <a:lumMod val="50000"/>
                            </a:schemeClr>
                          </a:solidFill>
                          <a:effectLst/>
                        </a:rPr>
                        <a:t> József Matematikai Tanulóverseny</a:t>
                      </a:r>
                      <a:endParaRPr lang="hu-HU" sz="1600" dirty="0">
                        <a:solidFill>
                          <a:schemeClr val="accent4">
                            <a:lumMod val="50000"/>
                          </a:schemeClr>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marL="471805" indent="-465455" algn="l">
                        <a:spcAft>
                          <a:spcPts val="200"/>
                        </a:spcAft>
                      </a:pPr>
                      <a:r>
                        <a:rPr lang="hu-HU" sz="1600" dirty="0">
                          <a:effectLst/>
                        </a:rPr>
                        <a:t>I. díj</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rowSpan="3">
                  <a:txBody>
                    <a:bodyPr/>
                    <a:lstStyle/>
                    <a:p>
                      <a:pPr algn="l">
                        <a:spcAft>
                          <a:spcPts val="200"/>
                        </a:spcAft>
                      </a:pPr>
                      <a:r>
                        <a:rPr lang="hu-HU" sz="1600">
                          <a:effectLst/>
                        </a:rPr>
                        <a:t>minden szakon</a:t>
                      </a:r>
                      <a:endParaRPr lang="hu-HU" sz="16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rowSpan="3">
                  <a:txBody>
                    <a:bodyPr/>
                    <a:lstStyle/>
                    <a:p>
                      <a:pPr algn="l">
                        <a:spcAft>
                          <a:spcPts val="200"/>
                        </a:spcAft>
                      </a:pPr>
                      <a:r>
                        <a:rPr lang="hu-HU" sz="1600" dirty="0">
                          <a:effectLst/>
                        </a:rPr>
                        <a:t>Igazolás az eredményhirdetésen kapott oklevéllel és a </a:t>
                      </a:r>
                      <a:r>
                        <a:rPr lang="hu-HU" sz="1600" u="sng" dirty="0">
                          <a:effectLst/>
                          <a:hlinkClick r:id="rId3"/>
                        </a:rPr>
                        <a:t>verseny honlapján</a:t>
                      </a:r>
                      <a:r>
                        <a:rPr lang="hu-HU" sz="1600" dirty="0">
                          <a:effectLst/>
                        </a:rPr>
                        <a:t> közzétett eredménylistával</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a:txBody>
                    <a:bodyPr/>
                    <a:lstStyle/>
                    <a:p>
                      <a:pPr algn="ctr">
                        <a:spcAft>
                          <a:spcPts val="200"/>
                        </a:spcAft>
                      </a:pPr>
                      <a:r>
                        <a:rPr lang="hu-HU" sz="2400" b="1" dirty="0">
                          <a:effectLst/>
                        </a:rPr>
                        <a:t>80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extLst>
                  <a:ext uri="{0D108BD9-81ED-4DB2-BD59-A6C34878D82A}">
                    <a16:rowId xmlns:a16="http://schemas.microsoft.com/office/drawing/2014/main" val="2950670211"/>
                  </a:ext>
                </a:extLst>
              </a:tr>
              <a:tr h="461055">
                <a:tc vMerge="1">
                  <a:txBody>
                    <a:bodyPr/>
                    <a:lstStyle/>
                    <a:p>
                      <a:endParaRPr lang="hu-HU"/>
                    </a:p>
                  </a:txBody>
                  <a:tcPr/>
                </a:tc>
                <a:tc>
                  <a:txBody>
                    <a:bodyPr/>
                    <a:lstStyle/>
                    <a:p>
                      <a:pPr marL="14605" algn="just">
                        <a:spcAft>
                          <a:spcPts val="200"/>
                        </a:spcAft>
                      </a:pPr>
                      <a:r>
                        <a:rPr lang="hu-HU" sz="1600" dirty="0">
                          <a:effectLst/>
                        </a:rPr>
                        <a:t>II. díj</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400" b="1" dirty="0">
                          <a:effectLst/>
                        </a:rPr>
                        <a:t>60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extLst>
                  <a:ext uri="{0D108BD9-81ED-4DB2-BD59-A6C34878D82A}">
                    <a16:rowId xmlns:a16="http://schemas.microsoft.com/office/drawing/2014/main" val="333931948"/>
                  </a:ext>
                </a:extLst>
              </a:tr>
              <a:tr h="461055">
                <a:tc vMerge="1">
                  <a:txBody>
                    <a:bodyPr/>
                    <a:lstStyle/>
                    <a:p>
                      <a:endParaRPr lang="hu-HU"/>
                    </a:p>
                  </a:txBody>
                  <a:tcPr/>
                </a:tc>
                <a:tc>
                  <a:txBody>
                    <a:bodyPr/>
                    <a:lstStyle/>
                    <a:p>
                      <a:pPr marL="14605" algn="just">
                        <a:spcAft>
                          <a:spcPts val="200"/>
                        </a:spcAft>
                      </a:pPr>
                      <a:r>
                        <a:rPr lang="hu-HU" sz="1600" dirty="0">
                          <a:effectLst/>
                        </a:rPr>
                        <a:t>III. díj</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400" b="1" dirty="0">
                          <a:effectLst/>
                        </a:rPr>
                        <a:t>40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9444" marR="59444" marT="0" marB="0" anchor="ctr"/>
                </a:tc>
                <a:extLst>
                  <a:ext uri="{0D108BD9-81ED-4DB2-BD59-A6C34878D82A}">
                    <a16:rowId xmlns:a16="http://schemas.microsoft.com/office/drawing/2014/main" val="3686316016"/>
                  </a:ext>
                </a:extLst>
              </a:tr>
            </a:tbl>
          </a:graphicData>
        </a:graphic>
      </p:graphicFrame>
    </p:spTree>
    <p:extLst>
      <p:ext uri="{BB962C8B-B14F-4D97-AF65-F5344CB8AC3E}">
        <p14:creationId xmlns:p14="http://schemas.microsoft.com/office/powerpoint/2010/main" val="3770861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70C9F35-F82A-B297-EF4F-F282308725F9}"/>
              </a:ext>
            </a:extLst>
          </p:cNvPr>
          <p:cNvSpPr>
            <a:spLocks noGrp="1"/>
          </p:cNvSpPr>
          <p:nvPr>
            <p:ph type="title"/>
          </p:nvPr>
        </p:nvSpPr>
        <p:spPr/>
        <p:txBody>
          <a:bodyPr/>
          <a:lstStyle/>
          <a:p>
            <a:r>
              <a:rPr lang="hu-HU" dirty="0"/>
              <a:t>Sporteredmény</a:t>
            </a:r>
          </a:p>
        </p:txBody>
      </p:sp>
      <p:sp>
        <p:nvSpPr>
          <p:cNvPr id="4" name="Élőláb helye 3">
            <a:extLst>
              <a:ext uri="{FF2B5EF4-FFF2-40B4-BE49-F238E27FC236}">
                <a16:creationId xmlns:a16="http://schemas.microsoft.com/office/drawing/2014/main" id="{1816E893-1AC1-24FC-49D7-81A9C072A07F}"/>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F1775F2B-BE89-927E-BA1E-A6DD7A867129}"/>
              </a:ext>
            </a:extLst>
          </p:cNvPr>
          <p:cNvSpPr>
            <a:spLocks noGrp="1"/>
          </p:cNvSpPr>
          <p:nvPr>
            <p:ph type="sldNum" sz="quarter" idx="12"/>
          </p:nvPr>
        </p:nvSpPr>
        <p:spPr/>
        <p:txBody>
          <a:bodyPr/>
          <a:lstStyle/>
          <a:p>
            <a:fld id="{C2AF0AAF-3A3D-4B89-A05A-7C5562C1B562}" type="slidenum">
              <a:rPr lang="hu-HU" smtClean="0"/>
              <a:t>19</a:t>
            </a:fld>
            <a:endParaRPr lang="hu-HU"/>
          </a:p>
        </p:txBody>
      </p:sp>
      <p:graphicFrame>
        <p:nvGraphicFramePr>
          <p:cNvPr id="6" name="Táblázat 5">
            <a:extLst>
              <a:ext uri="{FF2B5EF4-FFF2-40B4-BE49-F238E27FC236}">
                <a16:creationId xmlns:a16="http://schemas.microsoft.com/office/drawing/2014/main" id="{11022B46-1573-3BC2-6BE2-F3654F005B9F}"/>
              </a:ext>
            </a:extLst>
          </p:cNvPr>
          <p:cNvGraphicFramePr>
            <a:graphicFrameLocks noGrp="1"/>
          </p:cNvGraphicFramePr>
          <p:nvPr>
            <p:extLst>
              <p:ext uri="{D42A27DB-BD31-4B8C-83A1-F6EECF244321}">
                <p14:modId xmlns:p14="http://schemas.microsoft.com/office/powerpoint/2010/main" val="1947518977"/>
              </p:ext>
            </p:extLst>
          </p:nvPr>
        </p:nvGraphicFramePr>
        <p:xfrm>
          <a:off x="162757" y="1774106"/>
          <a:ext cx="11866486" cy="4951438"/>
        </p:xfrm>
        <a:graphic>
          <a:graphicData uri="http://schemas.openxmlformats.org/drawingml/2006/table">
            <a:tbl>
              <a:tblPr firstRow="1" firstCol="1" bandRow="1">
                <a:tableStyleId>{073A0DAA-6AF3-43AB-8588-CEC1D06C72B9}</a:tableStyleId>
              </a:tblPr>
              <a:tblGrid>
                <a:gridCol w="2860659">
                  <a:extLst>
                    <a:ext uri="{9D8B030D-6E8A-4147-A177-3AD203B41FA5}">
                      <a16:colId xmlns:a16="http://schemas.microsoft.com/office/drawing/2014/main" val="258192722"/>
                    </a:ext>
                  </a:extLst>
                </a:gridCol>
                <a:gridCol w="3227324">
                  <a:extLst>
                    <a:ext uri="{9D8B030D-6E8A-4147-A177-3AD203B41FA5}">
                      <a16:colId xmlns:a16="http://schemas.microsoft.com/office/drawing/2014/main" val="2932934045"/>
                    </a:ext>
                  </a:extLst>
                </a:gridCol>
                <a:gridCol w="1243184">
                  <a:extLst>
                    <a:ext uri="{9D8B030D-6E8A-4147-A177-3AD203B41FA5}">
                      <a16:colId xmlns:a16="http://schemas.microsoft.com/office/drawing/2014/main" val="3043836768"/>
                    </a:ext>
                  </a:extLst>
                </a:gridCol>
                <a:gridCol w="3621012">
                  <a:extLst>
                    <a:ext uri="{9D8B030D-6E8A-4147-A177-3AD203B41FA5}">
                      <a16:colId xmlns:a16="http://schemas.microsoft.com/office/drawing/2014/main" val="2300649925"/>
                    </a:ext>
                  </a:extLst>
                </a:gridCol>
                <a:gridCol w="914307">
                  <a:extLst>
                    <a:ext uri="{9D8B030D-6E8A-4147-A177-3AD203B41FA5}">
                      <a16:colId xmlns:a16="http://schemas.microsoft.com/office/drawing/2014/main" val="1095960267"/>
                    </a:ext>
                  </a:extLst>
                </a:gridCol>
              </a:tblGrid>
              <a:tr h="466165">
                <a:tc>
                  <a:txBody>
                    <a:bodyPr/>
                    <a:lstStyle/>
                    <a:p>
                      <a:pPr algn="just">
                        <a:spcAft>
                          <a:spcPts val="200"/>
                        </a:spcAft>
                      </a:pPr>
                      <a:r>
                        <a:rPr lang="hu-HU" sz="1400" dirty="0">
                          <a:effectLst/>
                        </a:rPr>
                        <a:t>Intézményi pont jogcíme</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just">
                        <a:spcAft>
                          <a:spcPts val="200"/>
                        </a:spcAft>
                      </a:pPr>
                      <a:r>
                        <a:rPr lang="hu-HU" sz="1400">
                          <a:effectLst/>
                        </a:rPr>
                        <a:t>Jogcímen belüli alkategória vagy egyéb kiegészítő feltétel</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l">
                        <a:spcAft>
                          <a:spcPts val="200"/>
                        </a:spcAft>
                      </a:pPr>
                      <a:r>
                        <a:rPr lang="hu-HU" sz="1400" dirty="0">
                          <a:effectLst/>
                        </a:rPr>
                        <a:t>Melyik szakon adható?</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just">
                        <a:spcAft>
                          <a:spcPts val="200"/>
                        </a:spcAft>
                      </a:pPr>
                      <a:r>
                        <a:rPr lang="hu-HU" sz="1400">
                          <a:effectLst/>
                        </a:rPr>
                        <a:t>További feltételek, a jogcím igazolásának módja</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just">
                        <a:spcAft>
                          <a:spcPts val="200"/>
                        </a:spcAft>
                      </a:pPr>
                      <a:r>
                        <a:rPr lang="hu-HU" sz="1400">
                          <a:effectLst/>
                        </a:rPr>
                        <a:t>Pontszám</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940636159"/>
                  </a:ext>
                </a:extLst>
              </a:tr>
              <a:tr h="971175">
                <a:tc rowSpan="5">
                  <a:txBody>
                    <a:bodyPr/>
                    <a:lstStyle/>
                    <a:p>
                      <a:pPr algn="just">
                        <a:spcAft>
                          <a:spcPts val="200"/>
                        </a:spcAft>
                      </a:pPr>
                      <a:r>
                        <a:rPr lang="hu-HU" sz="1200" dirty="0">
                          <a:effectLst/>
                        </a:rPr>
                        <a:t>Sporteredmény</a:t>
                      </a:r>
                      <a:endParaRPr lang="hu-HU" sz="1400" dirty="0">
                        <a:effectLst/>
                      </a:endParaRPr>
                    </a:p>
                    <a:p>
                      <a:pPr algn="just">
                        <a:spcAft>
                          <a:spcPts val="200"/>
                        </a:spcAft>
                      </a:pPr>
                      <a:r>
                        <a:rPr lang="hu-HU" sz="1200" dirty="0">
                          <a:effectLst/>
                        </a:rPr>
                        <a:t>(a jelentkezést megelőző 8 éven belül szerzett, a Nemzetközi Olimpiai Bizottság vagy a Nemzetközi Paralimpiai Bizottság által elismert sportágban)</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just">
                        <a:spcAft>
                          <a:spcPts val="200"/>
                        </a:spcAft>
                      </a:pPr>
                      <a:r>
                        <a:rPr lang="hu-HU" sz="1200" dirty="0">
                          <a:effectLst/>
                        </a:rPr>
                        <a:t>Nemzetközi Olimpiai Bizottság (NOB) által szervezett olimpiai játékokon, 1984-től kezdődően a Paralimpián vagy </a:t>
                      </a:r>
                      <a:r>
                        <a:rPr lang="hu-HU" sz="1200" dirty="0" err="1">
                          <a:effectLst/>
                        </a:rPr>
                        <a:t>Siketlimpián</a:t>
                      </a:r>
                      <a:r>
                        <a:rPr lang="hu-HU" sz="1200" dirty="0">
                          <a:effectLst/>
                        </a:rPr>
                        <a:t>, a Nemzetközi Sakkszövetség (FIDE) által szervezett Sakkolimpián való részvétel</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rowSpan="5">
                  <a:txBody>
                    <a:bodyPr/>
                    <a:lstStyle/>
                    <a:p>
                      <a:pPr algn="just">
                        <a:spcAft>
                          <a:spcPts val="200"/>
                        </a:spcAft>
                      </a:pPr>
                      <a:r>
                        <a:rPr lang="hu-HU" sz="1200">
                          <a:effectLst/>
                        </a:rPr>
                        <a:t>minden szakon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just">
                        <a:spcAft>
                          <a:spcPts val="200"/>
                        </a:spcAft>
                      </a:pPr>
                      <a:r>
                        <a:rPr lang="hu-HU" sz="1200">
                          <a:effectLst/>
                        </a:rPr>
                        <a:t>az adott sportág magyarországi országos sportági szakszövetsége, a Magyar Paralimpiai Bizottság vagy a Magyar Hallássérültek Sportszövetsége, illetve a Magyar Sakkszövetség által kiadott igazolás alapján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800" b="1" dirty="0">
                          <a:effectLst/>
                        </a:rPr>
                        <a:t>65</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521398053"/>
                  </a:ext>
                </a:extLst>
              </a:tr>
              <a:tr h="785874">
                <a:tc vMerge="1">
                  <a:txBody>
                    <a:bodyPr/>
                    <a:lstStyle/>
                    <a:p>
                      <a:endParaRPr lang="hu-HU"/>
                    </a:p>
                  </a:txBody>
                  <a:tcPr/>
                </a:tc>
                <a:tc>
                  <a:txBody>
                    <a:bodyPr/>
                    <a:lstStyle/>
                    <a:p>
                      <a:pPr algn="just">
                        <a:spcAft>
                          <a:spcPts val="200"/>
                        </a:spcAft>
                      </a:pPr>
                      <a:r>
                        <a:rPr lang="hu-HU" sz="1200" dirty="0">
                          <a:effectLst/>
                        </a:rPr>
                        <a:t>világ- és Európa-bajnokságon elért legalább 8. helyezés</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just">
                        <a:spcAft>
                          <a:spcPts val="200"/>
                        </a:spcAft>
                      </a:pPr>
                      <a:r>
                        <a:rPr lang="hu-HU" sz="1200">
                          <a:effectLst/>
                        </a:rPr>
                        <a:t>az adott sportág magyarországi országos sportági szakszövetségének, a Magyar Paralimpiai Bizottságnak, illetve a Magyar Hallássérültek Sportszövetségének igazolása alapján</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800" b="1" dirty="0">
                          <a:effectLst/>
                        </a:rPr>
                        <a:t>35</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2513240602"/>
                  </a:ext>
                </a:extLst>
              </a:tr>
              <a:tr h="971175">
                <a:tc vMerge="1">
                  <a:txBody>
                    <a:bodyPr/>
                    <a:lstStyle/>
                    <a:p>
                      <a:endParaRPr lang="hu-HU"/>
                    </a:p>
                  </a:txBody>
                  <a:tcPr/>
                </a:tc>
                <a:tc>
                  <a:txBody>
                    <a:bodyPr/>
                    <a:lstStyle/>
                    <a:p>
                      <a:pPr algn="just">
                        <a:spcAft>
                          <a:spcPts val="200"/>
                        </a:spcAft>
                      </a:pPr>
                      <a:r>
                        <a:rPr lang="hu-HU" sz="1200" dirty="0">
                          <a:effectLst/>
                        </a:rPr>
                        <a:t>korosztályos világ- vagy Európa-bajnokságon, az </a:t>
                      </a:r>
                      <a:r>
                        <a:rPr lang="hu-HU" sz="1200" dirty="0" err="1">
                          <a:effectLst/>
                        </a:rPr>
                        <a:t>Universiadén</a:t>
                      </a:r>
                      <a:r>
                        <a:rPr lang="hu-HU" sz="1200" dirty="0">
                          <a:effectLst/>
                        </a:rPr>
                        <a:t>, a Nemzetközi Egyetemi Sportszövetség (FISU) által szervezett egyetemi világbajnokságon, az Ifjúsági Olimpián elért legalább 6. helyezés</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just">
                        <a:spcAft>
                          <a:spcPts val="200"/>
                        </a:spcAft>
                      </a:pPr>
                      <a:r>
                        <a:rPr lang="hu-HU" sz="1200" dirty="0">
                          <a:effectLst/>
                        </a:rPr>
                        <a:t>az adott sportág magyarországi országos sportági szakszövetségének igazolása alapján</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800" b="1" dirty="0">
                          <a:effectLst/>
                        </a:rPr>
                        <a:t>25</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2736968342"/>
                  </a:ext>
                </a:extLst>
              </a:tr>
              <a:tr h="971175">
                <a:tc vMerge="1">
                  <a:txBody>
                    <a:bodyPr/>
                    <a:lstStyle/>
                    <a:p>
                      <a:endParaRPr lang="hu-HU"/>
                    </a:p>
                  </a:txBody>
                  <a:tcPr/>
                </a:tc>
                <a:tc>
                  <a:txBody>
                    <a:bodyPr/>
                    <a:lstStyle/>
                    <a:p>
                      <a:pPr algn="just">
                        <a:spcAft>
                          <a:spcPts val="200"/>
                        </a:spcAft>
                      </a:pPr>
                      <a:r>
                        <a:rPr lang="hu-HU" sz="1200" dirty="0">
                          <a:effectLst/>
                        </a:rPr>
                        <a:t>országos bajnokságon elért legalább 6. helyezés</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just">
                        <a:spcAft>
                          <a:spcPts val="200"/>
                        </a:spcAft>
                      </a:pPr>
                      <a:r>
                        <a:rPr lang="hu-HU" sz="1200" dirty="0">
                          <a:effectLst/>
                        </a:rPr>
                        <a:t>az adott sportág magyarországi országos sportági szakszövetségének igazolása alapján, a magyarországi országos sportági szakszövetség által szervezett országos bajnokságon elért eredményért</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800" b="1" dirty="0">
                          <a:effectLst/>
                        </a:rPr>
                        <a:t>15</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945598372"/>
                  </a:ext>
                </a:extLst>
              </a:tr>
              <a:tr h="785874">
                <a:tc vMerge="1">
                  <a:txBody>
                    <a:bodyPr/>
                    <a:lstStyle/>
                    <a:p>
                      <a:endParaRPr lang="hu-HU"/>
                    </a:p>
                  </a:txBody>
                  <a:tcPr/>
                </a:tc>
                <a:tc>
                  <a:txBody>
                    <a:bodyPr/>
                    <a:lstStyle/>
                    <a:p>
                      <a:pPr algn="just">
                        <a:spcAft>
                          <a:spcPts val="200"/>
                        </a:spcAft>
                      </a:pPr>
                      <a:r>
                        <a:rPr lang="hu-HU" sz="1200">
                          <a:effectLst/>
                        </a:rPr>
                        <a:t>Diákolimpia országos döntőjében elért legalább 6. helyezés</a:t>
                      </a:r>
                      <a:endParaRPr lang="hu-HU" sz="14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vMerge="1">
                  <a:txBody>
                    <a:bodyPr/>
                    <a:lstStyle/>
                    <a:p>
                      <a:endParaRPr lang="hu-HU"/>
                    </a:p>
                  </a:txBody>
                  <a:tcPr/>
                </a:tc>
                <a:tc>
                  <a:txBody>
                    <a:bodyPr/>
                    <a:lstStyle/>
                    <a:p>
                      <a:pPr algn="just">
                        <a:spcAft>
                          <a:spcPts val="200"/>
                        </a:spcAft>
                      </a:pPr>
                      <a:r>
                        <a:rPr lang="hu-HU" sz="1200" dirty="0">
                          <a:effectLst/>
                        </a:rPr>
                        <a:t>a Magyar Diáksport Szövetség igazolása alapján, a Magyar Diáksport Szövetség által, vagy közreműködésével szervezett Diákolimpia országos döntőjében elért eredményért</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tc>
                  <a:txBody>
                    <a:bodyPr/>
                    <a:lstStyle/>
                    <a:p>
                      <a:pPr algn="ctr">
                        <a:spcAft>
                          <a:spcPts val="200"/>
                        </a:spcAft>
                      </a:pPr>
                      <a:r>
                        <a:rPr lang="hu-HU" sz="2800" b="1" dirty="0">
                          <a:effectLst/>
                        </a:rPr>
                        <a:t>10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4240" marR="54240" marT="0" marB="0" anchor="ctr"/>
                </a:tc>
                <a:extLst>
                  <a:ext uri="{0D108BD9-81ED-4DB2-BD59-A6C34878D82A}">
                    <a16:rowId xmlns:a16="http://schemas.microsoft.com/office/drawing/2014/main" val="3708431853"/>
                  </a:ext>
                </a:extLst>
              </a:tr>
            </a:tbl>
          </a:graphicData>
        </a:graphic>
      </p:graphicFrame>
    </p:spTree>
    <p:extLst>
      <p:ext uri="{BB962C8B-B14F-4D97-AF65-F5344CB8AC3E}">
        <p14:creationId xmlns:p14="http://schemas.microsoft.com/office/powerpoint/2010/main" val="56142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a:extLst>
              <a:ext uri="{FF2B5EF4-FFF2-40B4-BE49-F238E27FC236}">
                <a16:creationId xmlns:a16="http://schemas.microsoft.com/office/drawing/2014/main" id="{5F4871B1-F1D5-7FAB-3334-489121D3A239}"/>
              </a:ext>
            </a:extLst>
          </p:cNvPr>
          <p:cNvSpPr>
            <a:spLocks noGrp="1"/>
          </p:cNvSpPr>
          <p:nvPr>
            <p:ph type="title"/>
          </p:nvPr>
        </p:nvSpPr>
        <p:spPr>
          <a:xfrm>
            <a:off x="831850" y="1709738"/>
            <a:ext cx="10515600" cy="2338479"/>
          </a:xfrm>
        </p:spPr>
        <p:txBody>
          <a:bodyPr/>
          <a:lstStyle/>
          <a:p>
            <a:r>
              <a:rPr lang="hu-HU" dirty="0">
                <a:solidFill>
                  <a:srgbClr val="A50021"/>
                </a:solidFill>
              </a:rPr>
              <a:t>Teljesítmény és minőség</a:t>
            </a:r>
            <a:br>
              <a:rPr lang="hu-HU" dirty="0">
                <a:solidFill>
                  <a:srgbClr val="A50021"/>
                </a:solidFill>
              </a:rPr>
            </a:br>
            <a:r>
              <a:rPr lang="hu-HU" dirty="0">
                <a:solidFill>
                  <a:srgbClr val="A50021"/>
                </a:solidFill>
              </a:rPr>
              <a:t>Az új felvételi rendszer</a:t>
            </a:r>
          </a:p>
        </p:txBody>
      </p:sp>
      <p:sp>
        <p:nvSpPr>
          <p:cNvPr id="7" name="Szöveg helye 6">
            <a:extLst>
              <a:ext uri="{FF2B5EF4-FFF2-40B4-BE49-F238E27FC236}">
                <a16:creationId xmlns:a16="http://schemas.microsoft.com/office/drawing/2014/main" id="{D298665D-C0F9-EA0F-6B98-6968495A703B}"/>
              </a:ext>
            </a:extLst>
          </p:cNvPr>
          <p:cNvSpPr>
            <a:spLocks noGrp="1"/>
          </p:cNvSpPr>
          <p:nvPr>
            <p:ph type="body" idx="1"/>
          </p:nvPr>
        </p:nvSpPr>
        <p:spPr>
          <a:xfrm>
            <a:off x="831850" y="4233716"/>
            <a:ext cx="8427560" cy="1829091"/>
          </a:xfrm>
        </p:spPr>
        <p:txBody>
          <a:bodyPr>
            <a:normAutofit/>
          </a:bodyPr>
          <a:lstStyle/>
          <a:p>
            <a:r>
              <a:rPr lang="hu-HU" dirty="0">
                <a:solidFill>
                  <a:schemeClr val="tx1">
                    <a:lumMod val="65000"/>
                    <a:lumOff val="35000"/>
                  </a:schemeClr>
                </a:solidFill>
              </a:rPr>
              <a:t>Dr. Bihari Péter oktatási rektorhelyettes</a:t>
            </a:r>
          </a:p>
          <a:p>
            <a:r>
              <a:rPr lang="hu-HU" dirty="0">
                <a:solidFill>
                  <a:schemeClr val="tx1">
                    <a:lumMod val="65000"/>
                    <a:lumOff val="35000"/>
                  </a:schemeClr>
                </a:solidFill>
              </a:rPr>
              <a:t>BME, Rektori Kabinet</a:t>
            </a:r>
          </a:p>
          <a:p>
            <a:endParaRPr lang="hu-HU" dirty="0">
              <a:solidFill>
                <a:schemeClr val="tx1">
                  <a:lumMod val="65000"/>
                  <a:lumOff val="35000"/>
                </a:schemeClr>
              </a:solidFill>
            </a:endParaRPr>
          </a:p>
          <a:p>
            <a:r>
              <a:rPr lang="hu-HU" sz="2000" dirty="0">
                <a:solidFill>
                  <a:schemeClr val="tx1">
                    <a:lumMod val="65000"/>
                    <a:lumOff val="35000"/>
                  </a:schemeClr>
                </a:solidFill>
              </a:rPr>
              <a:t>Támogatta: Nemzeti Tehetség Program (NTP-HTTSZ-23-A-0004)</a:t>
            </a:r>
          </a:p>
        </p:txBody>
      </p:sp>
      <p:pic>
        <p:nvPicPr>
          <p:cNvPr id="3" name="Kép 2">
            <a:extLst>
              <a:ext uri="{FF2B5EF4-FFF2-40B4-BE49-F238E27FC236}">
                <a16:creationId xmlns:a16="http://schemas.microsoft.com/office/drawing/2014/main" id="{A9CB3AC0-DEC0-4A23-8FEE-AD95BB0785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614" y="6053043"/>
            <a:ext cx="1323975" cy="390525"/>
          </a:xfrm>
          <a:prstGeom prst="rect">
            <a:avLst/>
          </a:prstGeom>
        </p:spPr>
      </p:pic>
      <p:pic>
        <p:nvPicPr>
          <p:cNvPr id="9" name="Kép 8" descr="A képen szöveg, Betűtípus látható&#10;&#10;Automatikusan generált leírás">
            <a:extLst>
              <a:ext uri="{FF2B5EF4-FFF2-40B4-BE49-F238E27FC236}">
                <a16:creationId xmlns:a16="http://schemas.microsoft.com/office/drawing/2014/main" id="{45CAB8A4-A5FF-A6D4-D5AA-C567FEDF0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0317" y="6080032"/>
            <a:ext cx="1530096" cy="286512"/>
          </a:xfrm>
          <a:prstGeom prst="rect">
            <a:avLst/>
          </a:prstGeom>
        </p:spPr>
      </p:pic>
      <p:pic>
        <p:nvPicPr>
          <p:cNvPr id="11" name="Kép 10">
            <a:extLst>
              <a:ext uri="{FF2B5EF4-FFF2-40B4-BE49-F238E27FC236}">
                <a16:creationId xmlns:a16="http://schemas.microsoft.com/office/drawing/2014/main" id="{631ECB95-C917-EBBE-896B-61D558C548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9568" y="6053044"/>
            <a:ext cx="1466850" cy="390525"/>
          </a:xfrm>
          <a:prstGeom prst="rect">
            <a:avLst/>
          </a:prstGeom>
        </p:spPr>
      </p:pic>
    </p:spTree>
    <p:extLst>
      <p:ext uri="{BB962C8B-B14F-4D97-AF65-F5344CB8AC3E}">
        <p14:creationId xmlns:p14="http://schemas.microsoft.com/office/powerpoint/2010/main" val="2522869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926BD41-00A9-9864-063A-4EC2DE2042D4}"/>
              </a:ext>
            </a:extLst>
          </p:cNvPr>
          <p:cNvSpPr>
            <a:spLocks noGrp="1"/>
          </p:cNvSpPr>
          <p:nvPr>
            <p:ph type="title"/>
          </p:nvPr>
        </p:nvSpPr>
        <p:spPr/>
        <p:txBody>
          <a:bodyPr/>
          <a:lstStyle/>
          <a:p>
            <a:r>
              <a:rPr lang="hu-HU" dirty="0"/>
              <a:t>Munkatapasztalat - </a:t>
            </a:r>
            <a:r>
              <a:rPr lang="hu-HU" b="1" dirty="0">
                <a:solidFill>
                  <a:srgbClr val="A50021"/>
                </a:solidFill>
              </a:rPr>
              <a:t>(ÚJ)</a:t>
            </a:r>
            <a:endParaRPr lang="hu-HU" dirty="0"/>
          </a:p>
        </p:txBody>
      </p:sp>
      <p:sp>
        <p:nvSpPr>
          <p:cNvPr id="4" name="Élőláb helye 3">
            <a:extLst>
              <a:ext uri="{FF2B5EF4-FFF2-40B4-BE49-F238E27FC236}">
                <a16:creationId xmlns:a16="http://schemas.microsoft.com/office/drawing/2014/main" id="{1550ACCD-83BB-9C7C-047B-418B9644C4AA}"/>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5C71104A-D240-030C-2909-BAFEFCA9DF5C}"/>
              </a:ext>
            </a:extLst>
          </p:cNvPr>
          <p:cNvSpPr>
            <a:spLocks noGrp="1"/>
          </p:cNvSpPr>
          <p:nvPr>
            <p:ph type="sldNum" sz="quarter" idx="12"/>
          </p:nvPr>
        </p:nvSpPr>
        <p:spPr/>
        <p:txBody>
          <a:bodyPr/>
          <a:lstStyle/>
          <a:p>
            <a:fld id="{C2AF0AAF-3A3D-4B89-A05A-7C5562C1B562}" type="slidenum">
              <a:rPr lang="hu-HU" smtClean="0"/>
              <a:t>20</a:t>
            </a:fld>
            <a:endParaRPr lang="hu-HU"/>
          </a:p>
        </p:txBody>
      </p:sp>
      <p:graphicFrame>
        <p:nvGraphicFramePr>
          <p:cNvPr id="6" name="Táblázat 5">
            <a:extLst>
              <a:ext uri="{FF2B5EF4-FFF2-40B4-BE49-F238E27FC236}">
                <a16:creationId xmlns:a16="http://schemas.microsoft.com/office/drawing/2014/main" id="{39428E45-0F99-BFB9-2295-F213E61FDE98}"/>
              </a:ext>
            </a:extLst>
          </p:cNvPr>
          <p:cNvGraphicFramePr>
            <a:graphicFrameLocks noGrp="1"/>
          </p:cNvGraphicFramePr>
          <p:nvPr>
            <p:extLst>
              <p:ext uri="{D42A27DB-BD31-4B8C-83A1-F6EECF244321}">
                <p14:modId xmlns:p14="http://schemas.microsoft.com/office/powerpoint/2010/main" val="3891433761"/>
              </p:ext>
            </p:extLst>
          </p:nvPr>
        </p:nvGraphicFramePr>
        <p:xfrm>
          <a:off x="125349" y="1784783"/>
          <a:ext cx="11866485" cy="4532890"/>
        </p:xfrm>
        <a:graphic>
          <a:graphicData uri="http://schemas.openxmlformats.org/drawingml/2006/table">
            <a:tbl>
              <a:tblPr firstRow="1" firstCol="1" bandRow="1">
                <a:tableStyleId>{8EC20E35-A176-4012-BC5E-935CFFF8708E}</a:tableStyleId>
              </a:tblPr>
              <a:tblGrid>
                <a:gridCol w="2341708">
                  <a:extLst>
                    <a:ext uri="{9D8B030D-6E8A-4147-A177-3AD203B41FA5}">
                      <a16:colId xmlns:a16="http://schemas.microsoft.com/office/drawing/2014/main" val="3318418518"/>
                    </a:ext>
                  </a:extLst>
                </a:gridCol>
                <a:gridCol w="3562030">
                  <a:extLst>
                    <a:ext uri="{9D8B030D-6E8A-4147-A177-3AD203B41FA5}">
                      <a16:colId xmlns:a16="http://schemas.microsoft.com/office/drawing/2014/main" val="3022537050"/>
                    </a:ext>
                  </a:extLst>
                </a:gridCol>
                <a:gridCol w="1689063">
                  <a:extLst>
                    <a:ext uri="{9D8B030D-6E8A-4147-A177-3AD203B41FA5}">
                      <a16:colId xmlns:a16="http://schemas.microsoft.com/office/drawing/2014/main" val="1771154824"/>
                    </a:ext>
                  </a:extLst>
                </a:gridCol>
                <a:gridCol w="3330225">
                  <a:extLst>
                    <a:ext uri="{9D8B030D-6E8A-4147-A177-3AD203B41FA5}">
                      <a16:colId xmlns:a16="http://schemas.microsoft.com/office/drawing/2014/main" val="2140669329"/>
                    </a:ext>
                  </a:extLst>
                </a:gridCol>
                <a:gridCol w="943459">
                  <a:extLst>
                    <a:ext uri="{9D8B030D-6E8A-4147-A177-3AD203B41FA5}">
                      <a16:colId xmlns:a16="http://schemas.microsoft.com/office/drawing/2014/main" val="3225946251"/>
                    </a:ext>
                  </a:extLst>
                </a:gridCol>
              </a:tblGrid>
              <a:tr h="452467">
                <a:tc>
                  <a:txBody>
                    <a:bodyPr/>
                    <a:lstStyle/>
                    <a:p>
                      <a:pPr algn="just">
                        <a:spcAft>
                          <a:spcPts val="200"/>
                        </a:spcAft>
                      </a:pPr>
                      <a:r>
                        <a:rPr lang="hu-HU" sz="1400" dirty="0">
                          <a:effectLst/>
                        </a:rPr>
                        <a:t>Intézményi pont jogcíme</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7030A0"/>
                    </a:solidFill>
                  </a:tcPr>
                </a:tc>
                <a:tc>
                  <a:txBody>
                    <a:bodyPr/>
                    <a:lstStyle/>
                    <a:p>
                      <a:pPr algn="just">
                        <a:spcAft>
                          <a:spcPts val="200"/>
                        </a:spcAft>
                      </a:pPr>
                      <a:r>
                        <a:rPr lang="hu-HU" sz="1400" dirty="0">
                          <a:effectLst/>
                        </a:rPr>
                        <a:t>Jogcímen belüli alkategória vagy egyéb kiegészítő feltétel</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7030A0"/>
                    </a:solidFill>
                  </a:tcPr>
                </a:tc>
                <a:tc>
                  <a:txBody>
                    <a:bodyPr/>
                    <a:lstStyle/>
                    <a:p>
                      <a:pPr algn="just">
                        <a:spcAft>
                          <a:spcPts val="200"/>
                        </a:spcAft>
                      </a:pPr>
                      <a:r>
                        <a:rPr lang="hu-HU" sz="1400" dirty="0">
                          <a:effectLst/>
                        </a:rPr>
                        <a:t>Melyik szakon adható?</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7030A0"/>
                    </a:solidFill>
                  </a:tcPr>
                </a:tc>
                <a:tc>
                  <a:txBody>
                    <a:bodyPr/>
                    <a:lstStyle/>
                    <a:p>
                      <a:pPr algn="just">
                        <a:spcAft>
                          <a:spcPts val="200"/>
                        </a:spcAft>
                      </a:pPr>
                      <a:r>
                        <a:rPr lang="hu-HU" sz="1400" dirty="0">
                          <a:effectLst/>
                        </a:rPr>
                        <a:t>További feltételek, a jogcím igazolásának módja</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7030A0"/>
                    </a:solidFill>
                  </a:tcPr>
                </a:tc>
                <a:tc>
                  <a:txBody>
                    <a:bodyPr/>
                    <a:lstStyle/>
                    <a:p>
                      <a:pPr algn="just">
                        <a:spcAft>
                          <a:spcPts val="200"/>
                        </a:spcAft>
                      </a:pPr>
                      <a:r>
                        <a:rPr lang="hu-HU" sz="1200" dirty="0">
                          <a:effectLst/>
                        </a:rPr>
                        <a:t>Pontszám</a:t>
                      </a:r>
                      <a:endParaRPr lang="hu-HU" sz="12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7030A0"/>
                    </a:solidFill>
                  </a:tcPr>
                </a:tc>
                <a:extLst>
                  <a:ext uri="{0D108BD9-81ED-4DB2-BD59-A6C34878D82A}">
                    <a16:rowId xmlns:a16="http://schemas.microsoft.com/office/drawing/2014/main" val="3398239495"/>
                  </a:ext>
                </a:extLst>
              </a:tr>
              <a:tr h="1061648">
                <a:tc rowSpan="3">
                  <a:txBody>
                    <a:bodyPr/>
                    <a:lstStyle/>
                    <a:p>
                      <a:pPr algn="l">
                        <a:spcAft>
                          <a:spcPts val="200"/>
                        </a:spcAft>
                      </a:pPr>
                      <a:r>
                        <a:rPr lang="hu-HU" sz="1400" dirty="0">
                          <a:effectLst/>
                        </a:rPr>
                        <a:t>A felvételi eljárást megelőző 10 évben szerzett munkatapasztalat</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7030A0"/>
                    </a:solidFill>
                  </a:tcPr>
                </a:tc>
                <a:tc>
                  <a:txBody>
                    <a:bodyPr/>
                    <a:lstStyle/>
                    <a:p>
                      <a:pPr algn="just">
                        <a:spcAft>
                          <a:spcPts val="200"/>
                        </a:spcAft>
                      </a:pPr>
                      <a:r>
                        <a:rPr lang="hu-HU" sz="1400" dirty="0">
                          <a:effectLst/>
                        </a:rPr>
                        <a:t>a legalább nyolc hónapot elérő vagy meghaladó, de két évet nem elérő összegzett időtartamú szakirányú munkatapasztalat</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EED0FE"/>
                    </a:solidFill>
                  </a:tcPr>
                </a:tc>
                <a:tc rowSpan="3">
                  <a:txBody>
                    <a:bodyPr/>
                    <a:lstStyle/>
                    <a:p>
                      <a:pPr algn="l">
                        <a:spcAft>
                          <a:spcPts val="200"/>
                        </a:spcAft>
                      </a:pPr>
                      <a:r>
                        <a:rPr lang="hu-HU" sz="1400" dirty="0">
                          <a:effectLst/>
                        </a:rPr>
                        <a:t>a szakonként meghatározott szakirányú munkatapasztalat szerint</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EED0FE"/>
                    </a:solidFill>
                  </a:tcPr>
                </a:tc>
                <a:tc rowSpan="3">
                  <a:txBody>
                    <a:bodyPr/>
                    <a:lstStyle/>
                    <a:p>
                      <a:pPr algn="just">
                        <a:spcAft>
                          <a:spcPts val="200"/>
                        </a:spcAft>
                      </a:pPr>
                      <a:r>
                        <a:rPr lang="hu-HU" sz="1400" dirty="0">
                          <a:effectLst/>
                        </a:rPr>
                        <a:t>a munkatapasztalat olyan munkaszerződés, munkáltató által kiállított igazolással igazolható, amely alapján a munkavégzés időtartama kétséget kizáróan megállapítható</a:t>
                      </a:r>
                    </a:p>
                    <a:p>
                      <a:pPr algn="just">
                        <a:spcAft>
                          <a:spcPts val="200"/>
                        </a:spcAft>
                      </a:pPr>
                      <a:r>
                        <a:rPr lang="hu-HU" sz="1400" dirty="0">
                          <a:effectLst/>
                        </a:rPr>
                        <a:t>a benyújtott dokumentumnak tartalmaznia kell a betöltött munkakör FEOR számát vagy a munkakör olyan megnevezését, amely alkalmas a munkakör FEOR számának meghatározására</a:t>
                      </a:r>
                    </a:p>
                    <a:p>
                      <a:pPr algn="just">
                        <a:spcAft>
                          <a:spcPts val="200"/>
                        </a:spcAft>
                      </a:pPr>
                      <a:r>
                        <a:rPr lang="hu-HU" sz="1400" dirty="0">
                          <a:effectLst/>
                        </a:rPr>
                        <a:t>amennyiben a munkakör FEOR száma nem meghatározható, akkor a munkáltató TEÁOR szerinti besorolását kell kétséget kizáróan igazolnia a jelentkezőnek</a:t>
                      </a:r>
                    </a:p>
                    <a:p>
                      <a:pPr algn="just">
                        <a:spcAft>
                          <a:spcPts val="200"/>
                        </a:spcAft>
                      </a:pPr>
                      <a:r>
                        <a:rPr lang="hu-HU" sz="1400" dirty="0">
                          <a:effectLst/>
                        </a:rPr>
                        <a:t>amennyiben sem a FEOR, sem a TEÁOR nem meghatározható, a munkatapasztalatért intézményi pont nem adható</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EED0FE"/>
                    </a:solidFill>
                  </a:tcPr>
                </a:tc>
                <a:tc>
                  <a:txBody>
                    <a:bodyPr/>
                    <a:lstStyle/>
                    <a:p>
                      <a:pPr algn="ctr">
                        <a:spcAft>
                          <a:spcPts val="200"/>
                        </a:spcAft>
                      </a:pPr>
                      <a:r>
                        <a:rPr lang="hu-HU" sz="2000" b="1" dirty="0">
                          <a:effectLst/>
                        </a:rPr>
                        <a:t>20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EED0FE"/>
                    </a:solidFill>
                  </a:tcPr>
                </a:tc>
                <a:extLst>
                  <a:ext uri="{0D108BD9-81ED-4DB2-BD59-A6C34878D82A}">
                    <a16:rowId xmlns:a16="http://schemas.microsoft.com/office/drawing/2014/main" val="2260426762"/>
                  </a:ext>
                </a:extLst>
              </a:tr>
              <a:tr h="1087805">
                <a:tc vMerge="1">
                  <a:txBody>
                    <a:bodyPr/>
                    <a:lstStyle/>
                    <a:p>
                      <a:endParaRPr lang="hu-HU"/>
                    </a:p>
                  </a:txBody>
                  <a:tcPr/>
                </a:tc>
                <a:tc>
                  <a:txBody>
                    <a:bodyPr/>
                    <a:lstStyle/>
                    <a:p>
                      <a:pPr algn="just">
                        <a:spcAft>
                          <a:spcPts val="200"/>
                        </a:spcAft>
                      </a:pPr>
                      <a:r>
                        <a:rPr lang="hu-HU" sz="1400" dirty="0">
                          <a:effectLst/>
                        </a:rPr>
                        <a:t>a legalább két évet elérő vagy meghaladó, de négy évet nem elérő összegzett időtartamú szakirányú munkatapasztalat</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FBEFFF"/>
                    </a:solidFill>
                  </a:tcP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60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FBEFFF"/>
                    </a:solidFill>
                  </a:tcPr>
                </a:tc>
                <a:extLst>
                  <a:ext uri="{0D108BD9-81ED-4DB2-BD59-A6C34878D82A}">
                    <a16:rowId xmlns:a16="http://schemas.microsoft.com/office/drawing/2014/main" val="3695258758"/>
                  </a:ext>
                </a:extLst>
              </a:tr>
              <a:tr h="1930970">
                <a:tc vMerge="1">
                  <a:txBody>
                    <a:bodyPr/>
                    <a:lstStyle/>
                    <a:p>
                      <a:endParaRPr lang="hu-HU"/>
                    </a:p>
                  </a:txBody>
                  <a:tcPr/>
                </a:tc>
                <a:tc>
                  <a:txBody>
                    <a:bodyPr/>
                    <a:lstStyle/>
                    <a:p>
                      <a:pPr algn="just">
                        <a:spcAft>
                          <a:spcPts val="200"/>
                        </a:spcAft>
                      </a:pPr>
                      <a:r>
                        <a:rPr lang="hu-HU" sz="1400" dirty="0">
                          <a:effectLst/>
                        </a:rPr>
                        <a:t>a négy évet elérő, illetve meghaladó összegzett időtartamú szakirányú munkatapasztalat</a:t>
                      </a:r>
                      <a:endParaRPr lang="hu-HU" sz="14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EED0FE"/>
                    </a:solidFill>
                  </a:tcP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100</a:t>
                      </a:r>
                      <a:endParaRPr lang="hu-HU" sz="16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55970" marR="55970" marT="0" marB="0" anchor="ctr">
                    <a:solidFill>
                      <a:srgbClr val="EED0FE"/>
                    </a:solidFill>
                  </a:tcPr>
                </a:tc>
                <a:extLst>
                  <a:ext uri="{0D108BD9-81ED-4DB2-BD59-A6C34878D82A}">
                    <a16:rowId xmlns:a16="http://schemas.microsoft.com/office/drawing/2014/main" val="1975096150"/>
                  </a:ext>
                </a:extLst>
              </a:tr>
            </a:tbl>
          </a:graphicData>
        </a:graphic>
      </p:graphicFrame>
    </p:spTree>
    <p:extLst>
      <p:ext uri="{BB962C8B-B14F-4D97-AF65-F5344CB8AC3E}">
        <p14:creationId xmlns:p14="http://schemas.microsoft.com/office/powerpoint/2010/main" val="2287454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67A3E0E-9796-F312-1C35-88D88674A897}"/>
              </a:ext>
            </a:extLst>
          </p:cNvPr>
          <p:cNvSpPr>
            <a:spLocks noGrp="1"/>
          </p:cNvSpPr>
          <p:nvPr>
            <p:ph type="title"/>
          </p:nvPr>
        </p:nvSpPr>
        <p:spPr/>
        <p:txBody>
          <a:bodyPr>
            <a:normAutofit/>
          </a:bodyPr>
          <a:lstStyle/>
          <a:p>
            <a:r>
              <a:rPr lang="hu-HU" dirty="0"/>
              <a:t>BME jogcímek – 1. - </a:t>
            </a:r>
            <a:r>
              <a:rPr lang="hu-HU" b="1" dirty="0">
                <a:solidFill>
                  <a:srgbClr val="A50021"/>
                </a:solidFill>
              </a:rPr>
              <a:t>(ÚJ)</a:t>
            </a:r>
          </a:p>
        </p:txBody>
      </p:sp>
      <p:sp>
        <p:nvSpPr>
          <p:cNvPr id="4" name="Élőláb helye 3">
            <a:extLst>
              <a:ext uri="{FF2B5EF4-FFF2-40B4-BE49-F238E27FC236}">
                <a16:creationId xmlns:a16="http://schemas.microsoft.com/office/drawing/2014/main" id="{D668EA3F-0C90-55B0-8404-1EB00F25840E}"/>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2594416E-606B-9ED3-50FE-0C968D7F25DC}"/>
              </a:ext>
            </a:extLst>
          </p:cNvPr>
          <p:cNvSpPr>
            <a:spLocks noGrp="1"/>
          </p:cNvSpPr>
          <p:nvPr>
            <p:ph type="sldNum" sz="quarter" idx="12"/>
          </p:nvPr>
        </p:nvSpPr>
        <p:spPr/>
        <p:txBody>
          <a:bodyPr/>
          <a:lstStyle/>
          <a:p>
            <a:fld id="{C2AF0AAF-3A3D-4B89-A05A-7C5562C1B562}" type="slidenum">
              <a:rPr lang="hu-HU" smtClean="0"/>
              <a:t>21</a:t>
            </a:fld>
            <a:endParaRPr lang="hu-HU"/>
          </a:p>
        </p:txBody>
      </p:sp>
      <p:graphicFrame>
        <p:nvGraphicFramePr>
          <p:cNvPr id="6" name="Táblázat 5">
            <a:extLst>
              <a:ext uri="{FF2B5EF4-FFF2-40B4-BE49-F238E27FC236}">
                <a16:creationId xmlns:a16="http://schemas.microsoft.com/office/drawing/2014/main" id="{A4DC45B3-83F7-0F9E-9809-DA2F787705E3}"/>
              </a:ext>
            </a:extLst>
          </p:cNvPr>
          <p:cNvGraphicFramePr>
            <a:graphicFrameLocks noGrp="1"/>
          </p:cNvGraphicFramePr>
          <p:nvPr>
            <p:extLst>
              <p:ext uri="{D42A27DB-BD31-4B8C-83A1-F6EECF244321}">
                <p14:modId xmlns:p14="http://schemas.microsoft.com/office/powerpoint/2010/main" val="2505393121"/>
              </p:ext>
            </p:extLst>
          </p:nvPr>
        </p:nvGraphicFramePr>
        <p:xfrm>
          <a:off x="189358" y="1841197"/>
          <a:ext cx="11813283" cy="4884348"/>
        </p:xfrm>
        <a:graphic>
          <a:graphicData uri="http://schemas.openxmlformats.org/drawingml/2006/table">
            <a:tbl>
              <a:tblPr firstRow="1" firstCol="1" bandRow="1">
                <a:tableStyleId>{00A15C55-8517-42AA-B614-E9B94910E393}</a:tableStyleId>
              </a:tblPr>
              <a:tblGrid>
                <a:gridCol w="2885179">
                  <a:extLst>
                    <a:ext uri="{9D8B030D-6E8A-4147-A177-3AD203B41FA5}">
                      <a16:colId xmlns:a16="http://schemas.microsoft.com/office/drawing/2014/main" val="626751288"/>
                    </a:ext>
                  </a:extLst>
                </a:gridCol>
                <a:gridCol w="2885179">
                  <a:extLst>
                    <a:ext uri="{9D8B030D-6E8A-4147-A177-3AD203B41FA5}">
                      <a16:colId xmlns:a16="http://schemas.microsoft.com/office/drawing/2014/main" val="1098419132"/>
                    </a:ext>
                  </a:extLst>
                </a:gridCol>
                <a:gridCol w="1686506">
                  <a:extLst>
                    <a:ext uri="{9D8B030D-6E8A-4147-A177-3AD203B41FA5}">
                      <a16:colId xmlns:a16="http://schemas.microsoft.com/office/drawing/2014/main" val="1170915146"/>
                    </a:ext>
                  </a:extLst>
                </a:gridCol>
                <a:gridCol w="2821278">
                  <a:extLst>
                    <a:ext uri="{9D8B030D-6E8A-4147-A177-3AD203B41FA5}">
                      <a16:colId xmlns:a16="http://schemas.microsoft.com/office/drawing/2014/main" val="220882930"/>
                    </a:ext>
                  </a:extLst>
                </a:gridCol>
                <a:gridCol w="1535141">
                  <a:extLst>
                    <a:ext uri="{9D8B030D-6E8A-4147-A177-3AD203B41FA5}">
                      <a16:colId xmlns:a16="http://schemas.microsoft.com/office/drawing/2014/main" val="77718329"/>
                    </a:ext>
                  </a:extLst>
                </a:gridCol>
              </a:tblGrid>
              <a:tr h="626800">
                <a:tc>
                  <a:txBody>
                    <a:bodyPr/>
                    <a:lstStyle/>
                    <a:p>
                      <a:pPr algn="l">
                        <a:spcAft>
                          <a:spcPts val="200"/>
                        </a:spcAft>
                      </a:pPr>
                      <a:r>
                        <a:rPr lang="hu-HU" sz="1600" dirty="0">
                          <a:effectLst/>
                        </a:rPr>
                        <a:t>Intézményi pont jogcíme</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l">
                        <a:spcAft>
                          <a:spcPts val="200"/>
                        </a:spcAft>
                      </a:pPr>
                      <a:r>
                        <a:rPr lang="hu-HU" sz="1600" dirty="0">
                          <a:effectLst/>
                        </a:rPr>
                        <a:t>Jogcímen belüli alkategória vagy egyéb kiegészítő feltétel</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l">
                        <a:spcAft>
                          <a:spcPts val="200"/>
                        </a:spcAft>
                      </a:pPr>
                      <a:r>
                        <a:rPr lang="hu-HU" sz="1600" dirty="0">
                          <a:effectLst/>
                        </a:rPr>
                        <a:t>Melyik szakon adható?</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l">
                        <a:spcAft>
                          <a:spcPts val="200"/>
                        </a:spcAft>
                      </a:pPr>
                      <a:r>
                        <a:rPr lang="hu-HU" sz="1600" dirty="0">
                          <a:effectLst/>
                        </a:rPr>
                        <a:t>További feltételek, a jogcím igazolásának módja</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just">
                        <a:spcAft>
                          <a:spcPts val="200"/>
                        </a:spcAft>
                      </a:pPr>
                      <a:r>
                        <a:rPr lang="hu-HU" sz="1600" dirty="0">
                          <a:effectLst/>
                        </a:rPr>
                        <a:t>Pontszám</a:t>
                      </a:r>
                      <a:endParaRPr lang="hu-HU" sz="16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extLst>
                  <a:ext uri="{0D108BD9-81ED-4DB2-BD59-A6C34878D82A}">
                    <a16:rowId xmlns:a16="http://schemas.microsoft.com/office/drawing/2014/main" val="2053405161"/>
                  </a:ext>
                </a:extLst>
              </a:tr>
              <a:tr h="1302596">
                <a:tc>
                  <a:txBody>
                    <a:bodyPr/>
                    <a:lstStyle/>
                    <a:p>
                      <a:pPr algn="l">
                        <a:spcAft>
                          <a:spcPts val="200"/>
                        </a:spcAft>
                      </a:pPr>
                      <a:r>
                        <a:rPr lang="hu-HU" sz="1400" dirty="0">
                          <a:effectLst/>
                        </a:rPr>
                        <a:t>A Budapesti Műszaki és Gazdaságtudományi Egyetemen működő szakkollégium által szervezett tanulmányi verseny eredménye</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l">
                        <a:spcAft>
                          <a:spcPts val="200"/>
                        </a:spcAft>
                      </a:pPr>
                      <a:r>
                        <a:rPr lang="hu-HU" sz="1400" dirty="0">
                          <a:effectLst/>
                        </a:rPr>
                        <a:t>1–6. helyezés</a:t>
                      </a:r>
                      <a:endParaRPr lang="hu-HU" sz="2000" dirty="0">
                        <a:effectLst/>
                      </a:endParaRPr>
                    </a:p>
                    <a:p>
                      <a:pPr algn="l">
                        <a:spcAft>
                          <a:spcPts val="200"/>
                        </a:spcAft>
                      </a:pPr>
                      <a:r>
                        <a:rPr lang="hu-HU" sz="1400" dirty="0">
                          <a:effectLst/>
                        </a:rPr>
                        <a:t>(csapatverseny esetén a helyezést elért csapat tagjai)</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dirty="0">
                          <a:effectLst/>
                        </a:rPr>
                        <a:t>minden szakon</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dirty="0">
                          <a:effectLst/>
                        </a:rPr>
                        <a:t>a szakkollégium és a hallgatói képviselet által kiadott igazolás alapján</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ctr">
                        <a:spcAft>
                          <a:spcPts val="200"/>
                        </a:spcAft>
                      </a:pPr>
                      <a:r>
                        <a:rPr lang="hu-HU" sz="2000" b="1" dirty="0">
                          <a:effectLst/>
                        </a:rPr>
                        <a:t>30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1958691252"/>
                  </a:ext>
                </a:extLst>
              </a:tr>
              <a:tr h="760934">
                <a:tc rowSpan="2">
                  <a:txBody>
                    <a:bodyPr/>
                    <a:lstStyle/>
                    <a:p>
                      <a:pPr algn="l">
                        <a:spcAft>
                          <a:spcPts val="200"/>
                        </a:spcAft>
                      </a:pPr>
                      <a:r>
                        <a:rPr lang="hu-HU" sz="1400" dirty="0">
                          <a:effectLst/>
                        </a:rPr>
                        <a:t>A Budapesti Műszaki és Gazdaságtudományi Egyetem által szervezett „középiskolai TDK”-n elért eredmény</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l">
                        <a:spcAft>
                          <a:spcPts val="200"/>
                        </a:spcAft>
                      </a:pPr>
                      <a:r>
                        <a:rPr lang="hu-HU" sz="1400" dirty="0">
                          <a:effectLst/>
                        </a:rPr>
                        <a:t>1–3. helyezés</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rowSpan="2">
                  <a:txBody>
                    <a:bodyPr/>
                    <a:lstStyle/>
                    <a:p>
                      <a:pPr algn="l">
                        <a:spcAft>
                          <a:spcPts val="200"/>
                        </a:spcAft>
                      </a:pPr>
                      <a:r>
                        <a:rPr lang="hu-HU" sz="1400" dirty="0">
                          <a:effectLst/>
                        </a:rPr>
                        <a:t>minden szakon</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rowSpan="2">
                  <a:txBody>
                    <a:bodyPr/>
                    <a:lstStyle/>
                    <a:p>
                      <a:pPr algn="l">
                        <a:spcAft>
                          <a:spcPts val="200"/>
                        </a:spcAft>
                      </a:pPr>
                      <a:r>
                        <a:rPr lang="hu-HU" sz="1400">
                          <a:effectLst/>
                        </a:rPr>
                        <a:t>az Egyetem által kiállított igazolás vagy oklevél alapján</a:t>
                      </a:r>
                      <a:endParaRPr lang="hu-HU" sz="20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ctr">
                        <a:spcAft>
                          <a:spcPts val="200"/>
                        </a:spcAft>
                      </a:pPr>
                      <a:r>
                        <a:rPr lang="hu-HU" sz="2000" b="1" dirty="0">
                          <a:effectLst/>
                        </a:rPr>
                        <a:t>60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339022281"/>
                  </a:ext>
                </a:extLst>
              </a:tr>
              <a:tr h="370382">
                <a:tc vMerge="1">
                  <a:txBody>
                    <a:bodyPr/>
                    <a:lstStyle/>
                    <a:p>
                      <a:endParaRPr lang="hu-HU"/>
                    </a:p>
                  </a:txBody>
                  <a:tcPr/>
                </a:tc>
                <a:tc>
                  <a:txBody>
                    <a:bodyPr/>
                    <a:lstStyle/>
                    <a:p>
                      <a:pPr algn="l">
                        <a:spcAft>
                          <a:spcPts val="200"/>
                        </a:spcAft>
                      </a:pPr>
                      <a:r>
                        <a:rPr lang="hu-HU" sz="1400" dirty="0">
                          <a:effectLst/>
                        </a:rPr>
                        <a:t>dicséret, különdíj</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30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3978065381"/>
                  </a:ext>
                </a:extLst>
              </a:tr>
              <a:tr h="1823636">
                <a:tc>
                  <a:txBody>
                    <a:bodyPr/>
                    <a:lstStyle/>
                    <a:p>
                      <a:pPr algn="l">
                        <a:spcAft>
                          <a:spcPts val="200"/>
                        </a:spcAft>
                      </a:pPr>
                      <a:r>
                        <a:rPr lang="hu-HU" sz="1400" dirty="0">
                          <a:effectLst/>
                        </a:rPr>
                        <a:t>A Budapesti Műszaki és Gazdaságtudományi Egyetem által szervezett nyári egyetem, tanfolyam eredményes elvégzéséért, az Egyetem által középiskolai (9-12. évfolyamos) tanulóknak meghirdetett tantárgyak eredményes teljesítéséért</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l">
                        <a:spcAft>
                          <a:spcPts val="200"/>
                        </a:spcAft>
                      </a:pPr>
                      <a:r>
                        <a:rPr lang="hu-HU" sz="1400" dirty="0">
                          <a:effectLst/>
                        </a:rPr>
                        <a:t>a nyári egyetemet, tanfolyamot, tantárgyat lezáró teszt (vizsga, beszámoló) legalább 60%-os teljesítése</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dirty="0">
                          <a:effectLst/>
                        </a:rPr>
                        <a:t>minden szakon</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dirty="0">
                          <a:effectLst/>
                        </a:rPr>
                        <a:t>az Egyetem által kiállított igazolás vagy oklevél alapján, ha a nyári egyetem, tanfolyam vagy tantárgy teljesítésének időtartama alatt a jelentkező tanulói jogviszonyban állt</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ctr">
                        <a:spcAft>
                          <a:spcPts val="200"/>
                        </a:spcAft>
                      </a:pPr>
                      <a:r>
                        <a:rPr lang="hu-HU" sz="2000" b="1" dirty="0">
                          <a:effectLst/>
                        </a:rPr>
                        <a:t>15</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1711615665"/>
                  </a:ext>
                </a:extLst>
              </a:tr>
            </a:tbl>
          </a:graphicData>
        </a:graphic>
      </p:graphicFrame>
    </p:spTree>
    <p:extLst>
      <p:ext uri="{BB962C8B-B14F-4D97-AF65-F5344CB8AC3E}">
        <p14:creationId xmlns:p14="http://schemas.microsoft.com/office/powerpoint/2010/main" val="3575824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C0716F7-529B-7803-4B9A-FDE1DB8DDB54}"/>
              </a:ext>
            </a:extLst>
          </p:cNvPr>
          <p:cNvSpPr>
            <a:spLocks noGrp="1"/>
          </p:cNvSpPr>
          <p:nvPr>
            <p:ph type="title"/>
          </p:nvPr>
        </p:nvSpPr>
        <p:spPr/>
        <p:txBody>
          <a:bodyPr/>
          <a:lstStyle/>
          <a:p>
            <a:r>
              <a:rPr lang="hu-HU" dirty="0"/>
              <a:t>BME jogcímek – 2. - </a:t>
            </a:r>
            <a:r>
              <a:rPr lang="hu-HU" b="1" dirty="0">
                <a:solidFill>
                  <a:srgbClr val="A50021"/>
                </a:solidFill>
              </a:rPr>
              <a:t>(ÚJ)</a:t>
            </a:r>
            <a:endParaRPr lang="hu-HU" dirty="0"/>
          </a:p>
        </p:txBody>
      </p:sp>
      <p:sp>
        <p:nvSpPr>
          <p:cNvPr id="4" name="Élőláb helye 3">
            <a:extLst>
              <a:ext uri="{FF2B5EF4-FFF2-40B4-BE49-F238E27FC236}">
                <a16:creationId xmlns:a16="http://schemas.microsoft.com/office/drawing/2014/main" id="{D6B839C8-CEBF-3177-BEB0-B20E2FF8A5A8}"/>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A38BED4C-3410-85B4-0856-83123CC81320}"/>
              </a:ext>
            </a:extLst>
          </p:cNvPr>
          <p:cNvSpPr>
            <a:spLocks noGrp="1"/>
          </p:cNvSpPr>
          <p:nvPr>
            <p:ph type="sldNum" sz="quarter" idx="12"/>
          </p:nvPr>
        </p:nvSpPr>
        <p:spPr/>
        <p:txBody>
          <a:bodyPr/>
          <a:lstStyle/>
          <a:p>
            <a:fld id="{C2AF0AAF-3A3D-4B89-A05A-7C5562C1B562}" type="slidenum">
              <a:rPr lang="hu-HU" smtClean="0"/>
              <a:t>22</a:t>
            </a:fld>
            <a:endParaRPr lang="hu-HU"/>
          </a:p>
        </p:txBody>
      </p:sp>
      <p:graphicFrame>
        <p:nvGraphicFramePr>
          <p:cNvPr id="6" name="Táblázat 5">
            <a:extLst>
              <a:ext uri="{FF2B5EF4-FFF2-40B4-BE49-F238E27FC236}">
                <a16:creationId xmlns:a16="http://schemas.microsoft.com/office/drawing/2014/main" id="{1C7EE237-5BB3-21E6-FA79-6035B26E20F6}"/>
              </a:ext>
            </a:extLst>
          </p:cNvPr>
          <p:cNvGraphicFramePr>
            <a:graphicFrameLocks noGrp="1"/>
          </p:cNvGraphicFramePr>
          <p:nvPr>
            <p:extLst>
              <p:ext uri="{D42A27DB-BD31-4B8C-83A1-F6EECF244321}">
                <p14:modId xmlns:p14="http://schemas.microsoft.com/office/powerpoint/2010/main" val="1100096456"/>
              </p:ext>
            </p:extLst>
          </p:nvPr>
        </p:nvGraphicFramePr>
        <p:xfrm>
          <a:off x="216023" y="1759026"/>
          <a:ext cx="11759953" cy="5098974"/>
        </p:xfrm>
        <a:graphic>
          <a:graphicData uri="http://schemas.openxmlformats.org/drawingml/2006/table">
            <a:tbl>
              <a:tblPr firstRow="1" firstCol="1" bandRow="1">
                <a:tableStyleId>{00A15C55-8517-42AA-B614-E9B94910E393}</a:tableStyleId>
              </a:tblPr>
              <a:tblGrid>
                <a:gridCol w="3198981">
                  <a:extLst>
                    <a:ext uri="{9D8B030D-6E8A-4147-A177-3AD203B41FA5}">
                      <a16:colId xmlns:a16="http://schemas.microsoft.com/office/drawing/2014/main" val="3707606998"/>
                    </a:ext>
                  </a:extLst>
                </a:gridCol>
                <a:gridCol w="2827176">
                  <a:extLst>
                    <a:ext uri="{9D8B030D-6E8A-4147-A177-3AD203B41FA5}">
                      <a16:colId xmlns:a16="http://schemas.microsoft.com/office/drawing/2014/main" val="957443671"/>
                    </a:ext>
                  </a:extLst>
                </a:gridCol>
                <a:gridCol w="1397043">
                  <a:extLst>
                    <a:ext uri="{9D8B030D-6E8A-4147-A177-3AD203B41FA5}">
                      <a16:colId xmlns:a16="http://schemas.microsoft.com/office/drawing/2014/main" val="1807007885"/>
                    </a:ext>
                  </a:extLst>
                </a:gridCol>
                <a:gridCol w="3193618">
                  <a:extLst>
                    <a:ext uri="{9D8B030D-6E8A-4147-A177-3AD203B41FA5}">
                      <a16:colId xmlns:a16="http://schemas.microsoft.com/office/drawing/2014/main" val="2604207606"/>
                    </a:ext>
                  </a:extLst>
                </a:gridCol>
                <a:gridCol w="1143135">
                  <a:extLst>
                    <a:ext uri="{9D8B030D-6E8A-4147-A177-3AD203B41FA5}">
                      <a16:colId xmlns:a16="http://schemas.microsoft.com/office/drawing/2014/main" val="4143587251"/>
                    </a:ext>
                  </a:extLst>
                </a:gridCol>
              </a:tblGrid>
              <a:tr h="783712">
                <a:tc>
                  <a:txBody>
                    <a:bodyPr/>
                    <a:lstStyle/>
                    <a:p>
                      <a:pPr algn="l">
                        <a:spcAft>
                          <a:spcPts val="200"/>
                        </a:spcAft>
                      </a:pPr>
                      <a:r>
                        <a:rPr lang="hu-HU" sz="1800" dirty="0">
                          <a:effectLst/>
                        </a:rPr>
                        <a:t>Intézményi pont jogcíme</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ctr">
                        <a:spcAft>
                          <a:spcPts val="200"/>
                        </a:spcAft>
                      </a:pPr>
                      <a:r>
                        <a:rPr lang="hu-HU" sz="1800" dirty="0">
                          <a:effectLst/>
                        </a:rPr>
                        <a:t>Jogcímen belüli alkategória vagy egyéb kiegészítő feltétel</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ctr">
                        <a:spcAft>
                          <a:spcPts val="200"/>
                        </a:spcAft>
                      </a:pPr>
                      <a:r>
                        <a:rPr lang="hu-HU" sz="1800" dirty="0">
                          <a:effectLst/>
                        </a:rPr>
                        <a:t>Melyik szakon adható?</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ctr">
                        <a:spcAft>
                          <a:spcPts val="200"/>
                        </a:spcAft>
                      </a:pPr>
                      <a:r>
                        <a:rPr lang="hu-HU" sz="1800" dirty="0">
                          <a:effectLst/>
                        </a:rPr>
                        <a:t>További feltételek, a jogcím igazolásának módja</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tc>
                  <a:txBody>
                    <a:bodyPr/>
                    <a:lstStyle/>
                    <a:p>
                      <a:pPr algn="just">
                        <a:spcAft>
                          <a:spcPts val="200"/>
                        </a:spcAft>
                      </a:pPr>
                      <a:r>
                        <a:rPr lang="hu-HU" sz="1800" dirty="0">
                          <a:effectLst/>
                        </a:rPr>
                        <a:t>Pontszám</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solidFill>
                      <a:srgbClr val="A50021"/>
                    </a:solidFill>
                  </a:tcPr>
                </a:tc>
                <a:extLst>
                  <a:ext uri="{0D108BD9-81ED-4DB2-BD59-A6C34878D82A}">
                    <a16:rowId xmlns:a16="http://schemas.microsoft.com/office/drawing/2014/main" val="3010845477"/>
                  </a:ext>
                </a:extLst>
              </a:tr>
              <a:tr h="1422293">
                <a:tc>
                  <a:txBody>
                    <a:bodyPr/>
                    <a:lstStyle/>
                    <a:p>
                      <a:pPr algn="l">
                        <a:spcAft>
                          <a:spcPts val="200"/>
                        </a:spcAft>
                      </a:pPr>
                      <a:r>
                        <a:rPr lang="hu-HU" sz="1400" dirty="0">
                          <a:effectLst/>
                        </a:rPr>
                        <a:t>A Budapesti Műszaki és Gazdaságtudományi Egyetemen BME Alfa matematika és fizika gyakorlófelületén szervezett matematika pontverseny II/A és II/B kategóriákban (11-12 osztályosok) elért eredmény</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solidFill>
                      <a:srgbClr val="A50021"/>
                    </a:solidFill>
                  </a:tcPr>
                </a:tc>
                <a:tc>
                  <a:txBody>
                    <a:bodyPr/>
                    <a:lstStyle/>
                    <a:p>
                      <a:pPr algn="l">
                        <a:spcAft>
                          <a:spcPts val="200"/>
                        </a:spcAft>
                      </a:pPr>
                      <a:r>
                        <a:rPr lang="hu-HU" sz="1400" dirty="0">
                          <a:effectLst/>
                        </a:rPr>
                        <a:t>1–3. helyezés</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a:effectLst/>
                        </a:rPr>
                        <a:t>minden szakon</a:t>
                      </a:r>
                      <a:endParaRPr lang="hu-HU" sz="20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a:effectLst/>
                        </a:rPr>
                        <a:t>A II/A és a II/B kategóriák közül csak az egyik vehető figyelembe. Igazolás az eredményhirdetésen kapott oklevéllel és a </a:t>
                      </a:r>
                      <a:r>
                        <a:rPr lang="hu-HU" sz="1400" u="sng">
                          <a:effectLst/>
                          <a:hlinkClick r:id="rId2"/>
                        </a:rPr>
                        <a:t>verseny honlapján</a:t>
                      </a:r>
                      <a:r>
                        <a:rPr lang="hu-HU" sz="1400">
                          <a:effectLst/>
                        </a:rPr>
                        <a:t> közzétett eredménylistával</a:t>
                      </a:r>
                      <a:endParaRPr lang="hu-HU" sz="20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ctr">
                        <a:spcAft>
                          <a:spcPts val="200"/>
                        </a:spcAft>
                      </a:pPr>
                      <a:r>
                        <a:rPr lang="hu-HU" sz="2000" b="1" dirty="0">
                          <a:effectLst/>
                        </a:rPr>
                        <a:t>30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2456183780"/>
                  </a:ext>
                </a:extLst>
              </a:tr>
              <a:tr h="1219108">
                <a:tc>
                  <a:txBody>
                    <a:bodyPr/>
                    <a:lstStyle/>
                    <a:p>
                      <a:pPr algn="l">
                        <a:spcAft>
                          <a:spcPts val="200"/>
                        </a:spcAft>
                      </a:pPr>
                      <a:r>
                        <a:rPr lang="hu-HU" sz="1400" dirty="0">
                          <a:effectLst/>
                        </a:rPr>
                        <a:t>Legalább négyhónapos vagy legalább 120 órás, felsőoktatási intézmény által szervezett érettségi előkészítő tanfolyamon való részvétel és annak eredményes (legalább 60%-os) teljesítése</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solidFill>
                      <a:srgbClr val="A50021"/>
                    </a:solidFill>
                  </a:tcPr>
                </a:tc>
                <a:tc>
                  <a:txBody>
                    <a:bodyPr/>
                    <a:lstStyle/>
                    <a:p>
                      <a:pPr algn="l">
                        <a:spcAft>
                          <a:spcPts val="200"/>
                        </a:spcAft>
                      </a:pPr>
                      <a:r>
                        <a:rPr lang="hu-HU" sz="1400" dirty="0">
                          <a:effectLst/>
                        </a:rPr>
                        <a:t> </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dirty="0">
                          <a:effectLst/>
                        </a:rPr>
                        <a:t>minden szakon</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l">
                        <a:spcAft>
                          <a:spcPts val="200"/>
                        </a:spcAft>
                      </a:pPr>
                      <a:r>
                        <a:rPr lang="hu-HU" sz="1400" dirty="0">
                          <a:effectLst/>
                        </a:rPr>
                        <a:t>Az előkészítő tanfolyamot szervező felsőoktatási intézmény által kiállított igazolás.</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ctr">
                        <a:spcAft>
                          <a:spcPts val="200"/>
                        </a:spcAft>
                      </a:pPr>
                      <a:r>
                        <a:rPr lang="hu-HU" sz="2000" b="1" dirty="0">
                          <a:effectLst/>
                        </a:rPr>
                        <a:t>60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1539641735"/>
                  </a:ext>
                </a:extLst>
              </a:tr>
              <a:tr h="609554">
                <a:tc rowSpan="2">
                  <a:txBody>
                    <a:bodyPr/>
                    <a:lstStyle/>
                    <a:p>
                      <a:pPr algn="l">
                        <a:spcAft>
                          <a:spcPts val="200"/>
                        </a:spcAft>
                      </a:pPr>
                      <a:r>
                        <a:rPr lang="hu-HU" sz="1400" dirty="0">
                          <a:effectLst/>
                        </a:rPr>
                        <a:t>Mérnökmisszió Alapítvány és a Budapesti Műszaki és Gazdaságtudományi Egyetem által szervezett „</a:t>
                      </a:r>
                      <a:r>
                        <a:rPr lang="hu-HU" sz="1400" dirty="0" err="1">
                          <a:effectLst/>
                        </a:rPr>
                        <a:t>REFORMula</a:t>
                      </a:r>
                      <a:r>
                        <a:rPr lang="hu-HU" sz="1400" dirty="0">
                          <a:effectLst/>
                        </a:rPr>
                        <a:t> </a:t>
                      </a:r>
                      <a:r>
                        <a:rPr lang="hu-HU" sz="1400" dirty="0" err="1">
                          <a:effectLst/>
                        </a:rPr>
                        <a:t>Challenge</a:t>
                      </a:r>
                      <a:r>
                        <a:rPr lang="hu-HU" sz="1400" dirty="0">
                          <a:effectLst/>
                        </a:rPr>
                        <a:t> innovációs verseny”-en elért eredmény</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solidFill>
                      <a:srgbClr val="A50021"/>
                    </a:solidFill>
                  </a:tcPr>
                </a:tc>
                <a:tc>
                  <a:txBody>
                    <a:bodyPr/>
                    <a:lstStyle/>
                    <a:p>
                      <a:pPr algn="l">
                        <a:spcAft>
                          <a:spcPts val="200"/>
                        </a:spcAft>
                      </a:pPr>
                      <a:r>
                        <a:rPr lang="hu-HU" sz="1400">
                          <a:effectLst/>
                        </a:rPr>
                        <a:t>nagydíjon elért 1–3. helyezés </a:t>
                      </a:r>
                      <a:br>
                        <a:rPr lang="hu-HU" sz="1400">
                          <a:effectLst/>
                        </a:rPr>
                      </a:br>
                      <a:r>
                        <a:rPr lang="hu-HU" sz="1400">
                          <a:effectLst/>
                        </a:rPr>
                        <a:t>(a helyezést elérő csapat minden tagja részére)</a:t>
                      </a:r>
                      <a:endParaRPr lang="hu-HU" sz="20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rowSpan="2">
                  <a:txBody>
                    <a:bodyPr/>
                    <a:lstStyle/>
                    <a:p>
                      <a:pPr algn="l">
                        <a:spcAft>
                          <a:spcPts val="200"/>
                        </a:spcAft>
                      </a:pPr>
                      <a:r>
                        <a:rPr lang="hu-HU" sz="1400">
                          <a:effectLst/>
                        </a:rPr>
                        <a:t>minden szakon</a:t>
                      </a:r>
                      <a:endParaRPr lang="hu-HU" sz="200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rowSpan="2">
                  <a:txBody>
                    <a:bodyPr/>
                    <a:lstStyle/>
                    <a:p>
                      <a:pPr algn="l">
                        <a:spcAft>
                          <a:spcPts val="200"/>
                        </a:spcAft>
                      </a:pPr>
                      <a:r>
                        <a:rPr lang="hu-HU" sz="1400" dirty="0">
                          <a:effectLst/>
                        </a:rPr>
                        <a:t>a szervező által kiállított igazolás</a:t>
                      </a:r>
                      <a:endParaRPr lang="hu-HU" sz="20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a:txBody>
                    <a:bodyPr/>
                    <a:lstStyle/>
                    <a:p>
                      <a:pPr algn="ctr">
                        <a:spcAft>
                          <a:spcPts val="200"/>
                        </a:spcAft>
                      </a:pPr>
                      <a:r>
                        <a:rPr lang="hu-HU" sz="2000" b="1" dirty="0">
                          <a:effectLst/>
                        </a:rPr>
                        <a:t>60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1046130381"/>
                  </a:ext>
                </a:extLst>
              </a:tr>
              <a:tr h="994533">
                <a:tc vMerge="1">
                  <a:txBody>
                    <a:bodyPr/>
                    <a:lstStyle/>
                    <a:p>
                      <a:endParaRPr lang="hu-HU"/>
                    </a:p>
                  </a:txBody>
                  <a:tcPr/>
                </a:tc>
                <a:tc>
                  <a:txBody>
                    <a:bodyPr/>
                    <a:lstStyle/>
                    <a:p>
                      <a:pPr algn="l">
                        <a:spcAft>
                          <a:spcPts val="200"/>
                        </a:spcAft>
                      </a:pPr>
                      <a:r>
                        <a:rPr lang="hu-HU" sz="1200" dirty="0">
                          <a:effectLst/>
                        </a:rPr>
                        <a:t>nagydíjon elért 4. és további helyezés, amennyiben a helyezést elérő csapat a maximálisan szerezhető pontszám legalább 40%-át elérte (a helyezést elérő csapat minden tagja részére)</a:t>
                      </a:r>
                      <a:endParaRPr lang="hu-HU" sz="1800"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tc vMerge="1">
                  <a:txBody>
                    <a:bodyPr/>
                    <a:lstStyle/>
                    <a:p>
                      <a:endParaRPr lang="hu-HU"/>
                    </a:p>
                  </a:txBody>
                  <a:tcPr/>
                </a:tc>
                <a:tc vMerge="1">
                  <a:txBody>
                    <a:bodyPr/>
                    <a:lstStyle/>
                    <a:p>
                      <a:endParaRPr lang="hu-HU"/>
                    </a:p>
                  </a:txBody>
                  <a:tcPr/>
                </a:tc>
                <a:tc>
                  <a:txBody>
                    <a:bodyPr/>
                    <a:lstStyle/>
                    <a:p>
                      <a:pPr algn="ctr">
                        <a:spcAft>
                          <a:spcPts val="200"/>
                        </a:spcAft>
                      </a:pPr>
                      <a:r>
                        <a:rPr lang="hu-HU" sz="2000" b="1" dirty="0">
                          <a:effectLst/>
                        </a:rPr>
                        <a:t>30</a:t>
                      </a:r>
                      <a:endParaRPr lang="hu-HU" sz="1800" b="1" dirty="0">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2709" marR="62709" marT="0" marB="0" anchor="ctr"/>
                </a:tc>
                <a:extLst>
                  <a:ext uri="{0D108BD9-81ED-4DB2-BD59-A6C34878D82A}">
                    <a16:rowId xmlns:a16="http://schemas.microsoft.com/office/drawing/2014/main" val="1840903600"/>
                  </a:ext>
                </a:extLst>
              </a:tr>
            </a:tbl>
          </a:graphicData>
        </a:graphic>
      </p:graphicFrame>
    </p:spTree>
    <p:extLst>
      <p:ext uri="{BB962C8B-B14F-4D97-AF65-F5344CB8AC3E}">
        <p14:creationId xmlns:p14="http://schemas.microsoft.com/office/powerpoint/2010/main" val="3169505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029FA0E-1440-88C2-289A-2CBBBDA7313A}"/>
              </a:ext>
            </a:extLst>
          </p:cNvPr>
          <p:cNvSpPr>
            <a:spLocks noGrp="1"/>
          </p:cNvSpPr>
          <p:nvPr>
            <p:ph type="title"/>
          </p:nvPr>
        </p:nvSpPr>
        <p:spPr/>
        <p:txBody>
          <a:bodyPr/>
          <a:lstStyle/>
          <a:p>
            <a:r>
              <a:rPr lang="hu-HU" dirty="0"/>
              <a:t>Teljesítmény és minőség</a:t>
            </a:r>
          </a:p>
        </p:txBody>
      </p:sp>
      <p:sp>
        <p:nvSpPr>
          <p:cNvPr id="3" name="Tartalom helye 2">
            <a:extLst>
              <a:ext uri="{FF2B5EF4-FFF2-40B4-BE49-F238E27FC236}">
                <a16:creationId xmlns:a16="http://schemas.microsoft.com/office/drawing/2014/main" id="{B6FA2E8A-1C0C-94F8-FED0-2C79E8CC51EE}"/>
              </a:ext>
            </a:extLst>
          </p:cNvPr>
          <p:cNvSpPr>
            <a:spLocks noGrp="1"/>
          </p:cNvSpPr>
          <p:nvPr>
            <p:ph idx="1"/>
          </p:nvPr>
        </p:nvSpPr>
        <p:spPr>
          <a:xfrm>
            <a:off x="386541" y="1825624"/>
            <a:ext cx="11538065" cy="4530725"/>
          </a:xfrm>
        </p:spPr>
        <p:txBody>
          <a:bodyPr>
            <a:normAutofit lnSpcReduction="10000"/>
          </a:bodyPr>
          <a:lstStyle/>
          <a:p>
            <a:pPr marL="0" indent="0">
              <a:buNone/>
            </a:pPr>
            <a:r>
              <a:rPr lang="hu-HU" sz="3600" dirty="0">
                <a:solidFill>
                  <a:srgbClr val="A50021"/>
                </a:solidFill>
              </a:rPr>
              <a:t>A BME az általa meghirdetett alapképzési és osztatlan szakokon egységesen</a:t>
            </a:r>
          </a:p>
          <a:p>
            <a:pPr marL="0" indent="0" algn="ctr">
              <a:buNone/>
            </a:pPr>
            <a:r>
              <a:rPr lang="hu-HU" sz="4800" b="1" dirty="0">
                <a:solidFill>
                  <a:srgbClr val="A50021"/>
                </a:solidFill>
                <a:highlight>
                  <a:srgbClr val="FFFF00"/>
                </a:highlight>
              </a:rPr>
              <a:t>320</a:t>
            </a:r>
          </a:p>
          <a:p>
            <a:pPr marL="0" indent="0">
              <a:buNone/>
            </a:pPr>
            <a:r>
              <a:rPr lang="hu-HU" sz="3600" dirty="0">
                <a:solidFill>
                  <a:srgbClr val="A50021"/>
                </a:solidFill>
              </a:rPr>
              <a:t>pontos </a:t>
            </a:r>
            <a:r>
              <a:rPr lang="hu-HU" sz="3600" b="1" dirty="0">
                <a:solidFill>
                  <a:srgbClr val="A50021"/>
                </a:solidFill>
                <a:highlight>
                  <a:srgbClr val="FFFF00"/>
                </a:highlight>
              </a:rPr>
              <a:t>minimumpont</a:t>
            </a:r>
            <a:r>
              <a:rPr lang="hu-HU" sz="3600" dirty="0">
                <a:solidFill>
                  <a:srgbClr val="A50021"/>
                </a:solidFill>
              </a:rPr>
              <a:t>ot állapít meg. </a:t>
            </a:r>
          </a:p>
          <a:p>
            <a:pPr marL="0" indent="0" algn="ctr">
              <a:buNone/>
            </a:pPr>
            <a:r>
              <a:rPr lang="hu-HU" sz="3600" b="1" dirty="0">
                <a:solidFill>
                  <a:srgbClr val="A50021"/>
                </a:solidFill>
              </a:rPr>
              <a:t>Aki nem ér el legalább ennyi pontot, </a:t>
            </a:r>
            <a:br>
              <a:rPr lang="hu-HU" sz="3600" b="1" dirty="0">
                <a:solidFill>
                  <a:srgbClr val="A50021"/>
                </a:solidFill>
              </a:rPr>
            </a:br>
            <a:r>
              <a:rPr lang="hu-HU" sz="3600" b="1" dirty="0">
                <a:solidFill>
                  <a:srgbClr val="A50021"/>
                </a:solidFill>
              </a:rPr>
              <a:t>nem vehető fel az adott szakra.</a:t>
            </a:r>
            <a:r>
              <a:rPr lang="hu-HU" sz="3600" dirty="0">
                <a:solidFill>
                  <a:srgbClr val="A50021"/>
                </a:solidFill>
              </a:rPr>
              <a:t> </a:t>
            </a:r>
          </a:p>
          <a:p>
            <a:pPr marL="0" indent="0">
              <a:buNone/>
            </a:pPr>
            <a:r>
              <a:rPr lang="hu-HU" sz="3600" dirty="0">
                <a:solidFill>
                  <a:srgbClr val="A50021"/>
                </a:solidFill>
              </a:rPr>
              <a:t>(</a:t>
            </a:r>
            <a:r>
              <a:rPr lang="hu-HU" sz="3600" i="1" dirty="0">
                <a:solidFill>
                  <a:srgbClr val="A50021"/>
                </a:solidFill>
              </a:rPr>
              <a:t>Ez a pontszám lép a korábbi 280 pontos minimumpont helyébe</a:t>
            </a:r>
            <a:r>
              <a:rPr lang="hu-HU" sz="3600" dirty="0">
                <a:solidFill>
                  <a:srgbClr val="A50021"/>
                </a:solidFill>
              </a:rPr>
              <a:t>.)</a:t>
            </a:r>
          </a:p>
        </p:txBody>
      </p:sp>
      <p:sp>
        <p:nvSpPr>
          <p:cNvPr id="4" name="Élőláb helye 3">
            <a:extLst>
              <a:ext uri="{FF2B5EF4-FFF2-40B4-BE49-F238E27FC236}">
                <a16:creationId xmlns:a16="http://schemas.microsoft.com/office/drawing/2014/main" id="{EEA25CB8-8E95-D7F1-67A8-2038E11CB47B}"/>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1ED92AD0-3092-6689-7F8C-51DEBC7EF6E2}"/>
              </a:ext>
            </a:extLst>
          </p:cNvPr>
          <p:cNvSpPr>
            <a:spLocks noGrp="1"/>
          </p:cNvSpPr>
          <p:nvPr>
            <p:ph type="sldNum" sz="quarter" idx="12"/>
          </p:nvPr>
        </p:nvSpPr>
        <p:spPr/>
        <p:txBody>
          <a:bodyPr/>
          <a:lstStyle/>
          <a:p>
            <a:fld id="{C2AF0AAF-3A3D-4B89-A05A-7C5562C1B562}" type="slidenum">
              <a:rPr lang="hu-HU" smtClean="0"/>
              <a:t>23</a:t>
            </a:fld>
            <a:endParaRPr lang="hu-HU"/>
          </a:p>
        </p:txBody>
      </p:sp>
    </p:spTree>
    <p:extLst>
      <p:ext uri="{BB962C8B-B14F-4D97-AF65-F5344CB8AC3E}">
        <p14:creationId xmlns:p14="http://schemas.microsoft.com/office/powerpoint/2010/main" val="3521836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BA8A639-1717-6AA0-991A-3E6F638C7B05}"/>
              </a:ext>
            </a:extLst>
          </p:cNvPr>
          <p:cNvSpPr>
            <a:spLocks noGrp="1"/>
          </p:cNvSpPr>
          <p:nvPr>
            <p:ph type="title"/>
          </p:nvPr>
        </p:nvSpPr>
        <p:spPr/>
        <p:txBody>
          <a:bodyPr/>
          <a:lstStyle/>
          <a:p>
            <a:r>
              <a:rPr lang="hu-HU" dirty="0"/>
              <a:t>Miért fontos?</a:t>
            </a:r>
          </a:p>
        </p:txBody>
      </p:sp>
      <p:sp>
        <p:nvSpPr>
          <p:cNvPr id="3" name="Tartalom helye 2">
            <a:extLst>
              <a:ext uri="{FF2B5EF4-FFF2-40B4-BE49-F238E27FC236}">
                <a16:creationId xmlns:a16="http://schemas.microsoft.com/office/drawing/2014/main" id="{C7784221-269D-96FB-CE85-4671C09CA786}"/>
              </a:ext>
            </a:extLst>
          </p:cNvPr>
          <p:cNvSpPr>
            <a:spLocks noGrp="1"/>
          </p:cNvSpPr>
          <p:nvPr>
            <p:ph idx="1"/>
          </p:nvPr>
        </p:nvSpPr>
        <p:spPr/>
        <p:txBody>
          <a:bodyPr>
            <a:normAutofit lnSpcReduction="10000"/>
          </a:bodyPr>
          <a:lstStyle/>
          <a:p>
            <a:pPr marL="0" indent="0">
              <a:buNone/>
            </a:pPr>
            <a:r>
              <a:rPr lang="hu-HU" sz="3200" dirty="0"/>
              <a:t>A többletteljesítmény nem csak többlet felvételi pont, hanem a mögötte álló</a:t>
            </a:r>
          </a:p>
          <a:p>
            <a:r>
              <a:rPr lang="hu-HU" sz="3200" dirty="0"/>
              <a:t>elhatározás és elköteleződés,</a:t>
            </a:r>
          </a:p>
          <a:p>
            <a:r>
              <a:rPr lang="hu-HU" sz="3200" dirty="0"/>
              <a:t>kitartó munka,</a:t>
            </a:r>
          </a:p>
          <a:p>
            <a:r>
              <a:rPr lang="hu-HU" sz="3200" dirty="0"/>
              <a:t>következetesség,</a:t>
            </a:r>
          </a:p>
          <a:p>
            <a:r>
              <a:rPr lang="hu-HU" sz="3200" dirty="0"/>
              <a:t>szorgalom</a:t>
            </a:r>
          </a:p>
          <a:p>
            <a:pPr marL="0" indent="0">
              <a:buNone/>
            </a:pPr>
            <a:r>
              <a:rPr lang="hu-HU" sz="3200" dirty="0"/>
              <a:t>olyan kompetenciák, amelyek megalapozzák az egyetemi tanulmányok és a munkaerőpiaci pálya sikerességét és eredményességét.</a:t>
            </a:r>
          </a:p>
        </p:txBody>
      </p:sp>
      <p:sp>
        <p:nvSpPr>
          <p:cNvPr id="4" name="Élőláb helye 3">
            <a:extLst>
              <a:ext uri="{FF2B5EF4-FFF2-40B4-BE49-F238E27FC236}">
                <a16:creationId xmlns:a16="http://schemas.microsoft.com/office/drawing/2014/main" id="{50776458-41BE-9A5E-0D29-34CFEC0CEA60}"/>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4C8E0189-BDF8-FC91-9CC7-886779CE09E0}"/>
              </a:ext>
            </a:extLst>
          </p:cNvPr>
          <p:cNvSpPr>
            <a:spLocks noGrp="1"/>
          </p:cNvSpPr>
          <p:nvPr>
            <p:ph type="sldNum" sz="quarter" idx="12"/>
          </p:nvPr>
        </p:nvSpPr>
        <p:spPr/>
        <p:txBody>
          <a:bodyPr/>
          <a:lstStyle/>
          <a:p>
            <a:fld id="{C2AF0AAF-3A3D-4B89-A05A-7C5562C1B562}" type="slidenum">
              <a:rPr lang="hu-HU" smtClean="0"/>
              <a:t>24</a:t>
            </a:fld>
            <a:endParaRPr lang="hu-HU"/>
          </a:p>
        </p:txBody>
      </p:sp>
    </p:spTree>
    <p:extLst>
      <p:ext uri="{BB962C8B-B14F-4D97-AF65-F5344CB8AC3E}">
        <p14:creationId xmlns:p14="http://schemas.microsoft.com/office/powerpoint/2010/main" val="3456034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76569A2-C578-A442-46F6-0B8DAE95CF17}"/>
              </a:ext>
            </a:extLst>
          </p:cNvPr>
          <p:cNvSpPr>
            <a:spLocks noGrp="1"/>
          </p:cNvSpPr>
          <p:nvPr>
            <p:ph type="title"/>
          </p:nvPr>
        </p:nvSpPr>
        <p:spPr/>
        <p:txBody>
          <a:bodyPr/>
          <a:lstStyle/>
          <a:p>
            <a:r>
              <a:rPr lang="hu-HU" dirty="0"/>
              <a:t>Pontszámítás – Példa – 1.</a:t>
            </a:r>
          </a:p>
        </p:txBody>
      </p:sp>
      <p:sp>
        <p:nvSpPr>
          <p:cNvPr id="4" name="Élőláb helye 3">
            <a:extLst>
              <a:ext uri="{FF2B5EF4-FFF2-40B4-BE49-F238E27FC236}">
                <a16:creationId xmlns:a16="http://schemas.microsoft.com/office/drawing/2014/main" id="{4EC62082-98D8-49C2-0DD4-E8DB0FD881E1}"/>
              </a:ext>
            </a:extLst>
          </p:cNvPr>
          <p:cNvSpPr>
            <a:spLocks noGrp="1"/>
          </p:cNvSpPr>
          <p:nvPr>
            <p:ph type="ftr" sz="quarter" idx="11"/>
          </p:nvPr>
        </p:nvSpPr>
        <p:spPr/>
        <p:txBody>
          <a:bodyPr/>
          <a:lstStyle/>
          <a:p>
            <a:r>
              <a:rPr lang="hu-HU"/>
              <a:t>Fókuszban a felvételi - középiskolai tanári ankét - Budapesti Műszaki és Gazdaságtudományi Egyetem</a:t>
            </a:r>
            <a:endParaRPr lang="hu-HU" dirty="0"/>
          </a:p>
        </p:txBody>
      </p:sp>
      <p:sp>
        <p:nvSpPr>
          <p:cNvPr id="5" name="Dia számának helye 4">
            <a:extLst>
              <a:ext uri="{FF2B5EF4-FFF2-40B4-BE49-F238E27FC236}">
                <a16:creationId xmlns:a16="http://schemas.microsoft.com/office/drawing/2014/main" id="{1BAAD863-D519-4537-C1C9-ECD7E8889692}"/>
              </a:ext>
            </a:extLst>
          </p:cNvPr>
          <p:cNvSpPr>
            <a:spLocks noGrp="1"/>
          </p:cNvSpPr>
          <p:nvPr>
            <p:ph type="sldNum" sz="quarter" idx="12"/>
          </p:nvPr>
        </p:nvSpPr>
        <p:spPr/>
        <p:txBody>
          <a:bodyPr/>
          <a:lstStyle/>
          <a:p>
            <a:fld id="{C2AF0AAF-3A3D-4B89-A05A-7C5562C1B562}" type="slidenum">
              <a:rPr lang="hu-HU" smtClean="0"/>
              <a:t>25</a:t>
            </a:fld>
            <a:endParaRPr lang="hu-HU"/>
          </a:p>
        </p:txBody>
      </p:sp>
      <p:pic>
        <p:nvPicPr>
          <p:cNvPr id="6" name="Kép 5">
            <a:extLst>
              <a:ext uri="{FF2B5EF4-FFF2-40B4-BE49-F238E27FC236}">
                <a16:creationId xmlns:a16="http://schemas.microsoft.com/office/drawing/2014/main" id="{95E873DB-8EED-81B3-171B-97B18A0EAEB5}"/>
              </a:ext>
            </a:extLst>
          </p:cNvPr>
          <p:cNvPicPr>
            <a:picLocks noChangeAspect="1"/>
          </p:cNvPicPr>
          <p:nvPr/>
        </p:nvPicPr>
        <p:blipFill>
          <a:blip r:embed="rId2"/>
          <a:stretch>
            <a:fillRect/>
          </a:stretch>
        </p:blipFill>
        <p:spPr>
          <a:xfrm>
            <a:off x="548757" y="1953985"/>
            <a:ext cx="3219450" cy="1905000"/>
          </a:xfrm>
          <a:prstGeom prst="rect">
            <a:avLst/>
          </a:prstGeom>
        </p:spPr>
      </p:pic>
      <p:pic>
        <p:nvPicPr>
          <p:cNvPr id="8" name="Kép 7">
            <a:extLst>
              <a:ext uri="{FF2B5EF4-FFF2-40B4-BE49-F238E27FC236}">
                <a16:creationId xmlns:a16="http://schemas.microsoft.com/office/drawing/2014/main" id="{765AF3FC-6089-9353-0291-BB4ACF00E6A0}"/>
              </a:ext>
            </a:extLst>
          </p:cNvPr>
          <p:cNvPicPr>
            <a:picLocks noChangeAspect="1"/>
          </p:cNvPicPr>
          <p:nvPr/>
        </p:nvPicPr>
        <p:blipFill>
          <a:blip r:embed="rId3"/>
          <a:stretch>
            <a:fillRect/>
          </a:stretch>
        </p:blipFill>
        <p:spPr>
          <a:xfrm>
            <a:off x="548757" y="4133201"/>
            <a:ext cx="3219450" cy="1771650"/>
          </a:xfrm>
          <a:prstGeom prst="rect">
            <a:avLst/>
          </a:prstGeom>
        </p:spPr>
      </p:pic>
      <p:pic>
        <p:nvPicPr>
          <p:cNvPr id="9" name="Kép 8">
            <a:extLst>
              <a:ext uri="{FF2B5EF4-FFF2-40B4-BE49-F238E27FC236}">
                <a16:creationId xmlns:a16="http://schemas.microsoft.com/office/drawing/2014/main" id="{098B396A-CE74-C44F-65AD-322A3EBD9BD6}"/>
              </a:ext>
            </a:extLst>
          </p:cNvPr>
          <p:cNvPicPr>
            <a:picLocks noChangeAspect="1"/>
          </p:cNvPicPr>
          <p:nvPr/>
        </p:nvPicPr>
        <p:blipFill>
          <a:blip r:embed="rId4"/>
          <a:stretch>
            <a:fillRect/>
          </a:stretch>
        </p:blipFill>
        <p:spPr>
          <a:xfrm>
            <a:off x="7636192" y="2009692"/>
            <a:ext cx="4143375" cy="1171575"/>
          </a:xfrm>
          <a:prstGeom prst="rect">
            <a:avLst/>
          </a:prstGeom>
        </p:spPr>
      </p:pic>
      <p:pic>
        <p:nvPicPr>
          <p:cNvPr id="10" name="Kép 9">
            <a:extLst>
              <a:ext uri="{FF2B5EF4-FFF2-40B4-BE49-F238E27FC236}">
                <a16:creationId xmlns:a16="http://schemas.microsoft.com/office/drawing/2014/main" id="{CF27721E-02A7-F34C-8A53-1D83ECA63518}"/>
              </a:ext>
            </a:extLst>
          </p:cNvPr>
          <p:cNvPicPr>
            <a:picLocks noChangeAspect="1"/>
          </p:cNvPicPr>
          <p:nvPr/>
        </p:nvPicPr>
        <p:blipFill>
          <a:blip r:embed="rId5"/>
          <a:stretch>
            <a:fillRect/>
          </a:stretch>
        </p:blipFill>
        <p:spPr>
          <a:xfrm>
            <a:off x="4473833" y="3559984"/>
            <a:ext cx="2609850" cy="1019175"/>
          </a:xfrm>
          <a:prstGeom prst="rect">
            <a:avLst/>
          </a:prstGeom>
        </p:spPr>
      </p:pic>
      <p:sp>
        <p:nvSpPr>
          <p:cNvPr id="14" name="Téglalap: lekerekített 13">
            <a:extLst>
              <a:ext uri="{FF2B5EF4-FFF2-40B4-BE49-F238E27FC236}">
                <a16:creationId xmlns:a16="http://schemas.microsoft.com/office/drawing/2014/main" id="{1927366A-EF26-C587-544A-CAB1032444DA}"/>
              </a:ext>
            </a:extLst>
          </p:cNvPr>
          <p:cNvSpPr/>
          <p:nvPr/>
        </p:nvSpPr>
        <p:spPr>
          <a:xfrm>
            <a:off x="4455318" y="3998177"/>
            <a:ext cx="2650331" cy="227186"/>
          </a:xfrm>
          <a:prstGeom prst="roundRect">
            <a:avLst>
              <a:gd name="adj" fmla="val 50000"/>
            </a:avLst>
          </a:prstGeom>
          <a:noFill/>
          <a:ln w="28575">
            <a:solidFill>
              <a:srgbClr val="A500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Téglalap: lekerekített 14">
            <a:extLst>
              <a:ext uri="{FF2B5EF4-FFF2-40B4-BE49-F238E27FC236}">
                <a16:creationId xmlns:a16="http://schemas.microsoft.com/office/drawing/2014/main" id="{DEE6B2C9-7769-9DC6-EB7A-96C199C1D146}"/>
              </a:ext>
            </a:extLst>
          </p:cNvPr>
          <p:cNvSpPr/>
          <p:nvPr/>
        </p:nvSpPr>
        <p:spPr>
          <a:xfrm>
            <a:off x="7610860" y="2759185"/>
            <a:ext cx="3238113" cy="218398"/>
          </a:xfrm>
          <a:prstGeom prst="roundRect">
            <a:avLst>
              <a:gd name="adj" fmla="val 50000"/>
            </a:avLst>
          </a:prstGeom>
          <a:noFill/>
          <a:ln w="28575">
            <a:solidFill>
              <a:srgbClr val="A500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7" name="Összekötő: görbe 16">
            <a:extLst>
              <a:ext uri="{FF2B5EF4-FFF2-40B4-BE49-F238E27FC236}">
                <a16:creationId xmlns:a16="http://schemas.microsoft.com/office/drawing/2014/main" id="{0F27C74C-4511-4B2C-FB8B-A173C61030C4}"/>
              </a:ext>
            </a:extLst>
          </p:cNvPr>
          <p:cNvCxnSpPr>
            <a:cxnSpLocks/>
            <a:stCxn id="15" idx="1"/>
            <a:endCxn id="14" idx="3"/>
          </p:cNvCxnSpPr>
          <p:nvPr/>
        </p:nvCxnSpPr>
        <p:spPr>
          <a:xfrm rot="10800000" flipV="1">
            <a:off x="7105650" y="2868384"/>
            <a:ext cx="505211" cy="1243386"/>
          </a:xfrm>
          <a:prstGeom prst="curvedConnector3">
            <a:avLst/>
          </a:prstGeom>
          <a:ln w="28575">
            <a:solidFill>
              <a:srgbClr val="A50021"/>
            </a:solidFill>
            <a:tailEnd type="triangle"/>
          </a:ln>
        </p:spPr>
        <p:style>
          <a:lnRef idx="1">
            <a:schemeClr val="accent1"/>
          </a:lnRef>
          <a:fillRef idx="0">
            <a:schemeClr val="accent1"/>
          </a:fillRef>
          <a:effectRef idx="0">
            <a:schemeClr val="accent1"/>
          </a:effectRef>
          <a:fontRef idx="minor">
            <a:schemeClr val="tx1"/>
          </a:fontRef>
        </p:style>
      </p:cxnSp>
      <p:sp>
        <p:nvSpPr>
          <p:cNvPr id="25" name="Téglalap: lekerekített 24">
            <a:extLst>
              <a:ext uri="{FF2B5EF4-FFF2-40B4-BE49-F238E27FC236}">
                <a16:creationId xmlns:a16="http://schemas.microsoft.com/office/drawing/2014/main" id="{82BE9FE4-1BF4-907E-0116-4295E1545635}"/>
              </a:ext>
            </a:extLst>
          </p:cNvPr>
          <p:cNvSpPr/>
          <p:nvPr/>
        </p:nvSpPr>
        <p:spPr>
          <a:xfrm>
            <a:off x="516732" y="5479720"/>
            <a:ext cx="3251475" cy="227186"/>
          </a:xfrm>
          <a:prstGeom prst="roundRect">
            <a:avLst>
              <a:gd name="adj" fmla="val 50000"/>
            </a:avLst>
          </a:prstGeom>
          <a:noFill/>
          <a:ln w="28575">
            <a:solidFill>
              <a:srgbClr val="A500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6" name="Téglalap: lekerekített 25">
            <a:extLst>
              <a:ext uri="{FF2B5EF4-FFF2-40B4-BE49-F238E27FC236}">
                <a16:creationId xmlns:a16="http://schemas.microsoft.com/office/drawing/2014/main" id="{157DF50F-3EBF-5F98-51F1-A5715D744328}"/>
              </a:ext>
            </a:extLst>
          </p:cNvPr>
          <p:cNvSpPr/>
          <p:nvPr/>
        </p:nvSpPr>
        <p:spPr>
          <a:xfrm>
            <a:off x="4455318" y="4354586"/>
            <a:ext cx="2650331" cy="227186"/>
          </a:xfrm>
          <a:prstGeom prst="roundRect">
            <a:avLst>
              <a:gd name="adj" fmla="val 50000"/>
            </a:avLst>
          </a:prstGeom>
          <a:noFill/>
          <a:ln w="28575">
            <a:solidFill>
              <a:srgbClr val="A500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28" name="Összekötő: görbe 27">
            <a:extLst>
              <a:ext uri="{FF2B5EF4-FFF2-40B4-BE49-F238E27FC236}">
                <a16:creationId xmlns:a16="http://schemas.microsoft.com/office/drawing/2014/main" id="{AEBF4BB7-315C-C22F-80E8-34754637DEA8}"/>
              </a:ext>
            </a:extLst>
          </p:cNvPr>
          <p:cNvCxnSpPr>
            <a:stCxn id="25" idx="3"/>
            <a:endCxn id="26" idx="1"/>
          </p:cNvCxnSpPr>
          <p:nvPr/>
        </p:nvCxnSpPr>
        <p:spPr>
          <a:xfrm flipV="1">
            <a:off x="3768207" y="4468179"/>
            <a:ext cx="687111" cy="1125134"/>
          </a:xfrm>
          <a:prstGeom prst="curvedConnector3">
            <a:avLst/>
          </a:prstGeom>
          <a:ln w="28575">
            <a:solidFill>
              <a:srgbClr val="A50021"/>
            </a:solidFill>
            <a:tailEnd type="triangle"/>
          </a:ln>
        </p:spPr>
        <p:style>
          <a:lnRef idx="1">
            <a:schemeClr val="accent1"/>
          </a:lnRef>
          <a:fillRef idx="0">
            <a:schemeClr val="accent1"/>
          </a:fillRef>
          <a:effectRef idx="0">
            <a:schemeClr val="accent1"/>
          </a:effectRef>
          <a:fontRef idx="minor">
            <a:schemeClr val="tx1"/>
          </a:fontRef>
        </p:style>
      </p:cxnSp>
      <p:sp>
        <p:nvSpPr>
          <p:cNvPr id="29" name="Szövegdoboz 28">
            <a:extLst>
              <a:ext uri="{FF2B5EF4-FFF2-40B4-BE49-F238E27FC236}">
                <a16:creationId xmlns:a16="http://schemas.microsoft.com/office/drawing/2014/main" id="{AAD5F599-3832-B85B-3DF8-B29E975F4D6B}"/>
              </a:ext>
            </a:extLst>
          </p:cNvPr>
          <p:cNvSpPr txBox="1"/>
          <p:nvPr/>
        </p:nvSpPr>
        <p:spPr>
          <a:xfrm>
            <a:off x="4492108" y="4745606"/>
            <a:ext cx="2613541" cy="923330"/>
          </a:xfrm>
          <a:prstGeom prst="rect">
            <a:avLst/>
          </a:prstGeom>
          <a:noFill/>
        </p:spPr>
        <p:txBody>
          <a:bodyPr wrap="square" rtlCol="0">
            <a:spAutoFit/>
          </a:bodyPr>
          <a:lstStyle/>
          <a:p>
            <a:pPr algn="ctr"/>
            <a:r>
              <a:rPr lang="hu-HU" dirty="0"/>
              <a:t>A „régi” rendszerben ez a jelentkező nem kapna többletpontot.</a:t>
            </a:r>
          </a:p>
        </p:txBody>
      </p:sp>
      <p:pic>
        <p:nvPicPr>
          <p:cNvPr id="30" name="Kép 29">
            <a:extLst>
              <a:ext uri="{FF2B5EF4-FFF2-40B4-BE49-F238E27FC236}">
                <a16:creationId xmlns:a16="http://schemas.microsoft.com/office/drawing/2014/main" id="{7C71C2C6-A546-BE50-4D82-75F8B43F9508}"/>
              </a:ext>
            </a:extLst>
          </p:cNvPr>
          <p:cNvPicPr>
            <a:picLocks noChangeAspect="1"/>
          </p:cNvPicPr>
          <p:nvPr/>
        </p:nvPicPr>
        <p:blipFill>
          <a:blip r:embed="rId6"/>
          <a:stretch>
            <a:fillRect/>
          </a:stretch>
        </p:blipFill>
        <p:spPr>
          <a:xfrm>
            <a:off x="7736682" y="4319742"/>
            <a:ext cx="4039756" cy="1577656"/>
          </a:xfrm>
          <a:prstGeom prst="rect">
            <a:avLst/>
          </a:prstGeom>
        </p:spPr>
      </p:pic>
      <p:sp>
        <p:nvSpPr>
          <p:cNvPr id="31" name="Téglalap: lekerekített 30">
            <a:extLst>
              <a:ext uri="{FF2B5EF4-FFF2-40B4-BE49-F238E27FC236}">
                <a16:creationId xmlns:a16="http://schemas.microsoft.com/office/drawing/2014/main" id="{D96C8B0F-26C8-A4C6-261C-06B832C16E16}"/>
              </a:ext>
            </a:extLst>
          </p:cNvPr>
          <p:cNvSpPr/>
          <p:nvPr/>
        </p:nvSpPr>
        <p:spPr>
          <a:xfrm>
            <a:off x="10848972" y="2516931"/>
            <a:ext cx="927465" cy="664336"/>
          </a:xfrm>
          <a:prstGeom prst="round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2" name="Téglalap: lekerekített 31">
            <a:extLst>
              <a:ext uri="{FF2B5EF4-FFF2-40B4-BE49-F238E27FC236}">
                <a16:creationId xmlns:a16="http://schemas.microsoft.com/office/drawing/2014/main" id="{6759837D-8039-1581-FC3D-ED36E9CC22F7}"/>
              </a:ext>
            </a:extLst>
          </p:cNvPr>
          <p:cNvSpPr/>
          <p:nvPr/>
        </p:nvSpPr>
        <p:spPr>
          <a:xfrm flipH="1" flipV="1">
            <a:off x="8372473" y="2240941"/>
            <a:ext cx="542925" cy="348239"/>
          </a:xfrm>
          <a:prstGeom prst="roundRect">
            <a:avLst>
              <a:gd name="adj" fmla="val 38113"/>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605734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E222E1E-BFA1-214A-2B63-9A7F598B8B13}"/>
              </a:ext>
            </a:extLst>
          </p:cNvPr>
          <p:cNvSpPr>
            <a:spLocks noGrp="1"/>
          </p:cNvSpPr>
          <p:nvPr>
            <p:ph type="title"/>
          </p:nvPr>
        </p:nvSpPr>
        <p:spPr/>
        <p:txBody>
          <a:bodyPr/>
          <a:lstStyle/>
          <a:p>
            <a:r>
              <a:rPr lang="hu-HU" dirty="0"/>
              <a:t>Pontszámítás – Példa – 2.</a:t>
            </a:r>
          </a:p>
        </p:txBody>
      </p:sp>
      <p:sp>
        <p:nvSpPr>
          <p:cNvPr id="3" name="Tartalom helye 2">
            <a:extLst>
              <a:ext uri="{FF2B5EF4-FFF2-40B4-BE49-F238E27FC236}">
                <a16:creationId xmlns:a16="http://schemas.microsoft.com/office/drawing/2014/main" id="{819CD01D-DF34-0D0E-1E45-338673175C32}"/>
              </a:ext>
            </a:extLst>
          </p:cNvPr>
          <p:cNvSpPr>
            <a:spLocks noGrp="1"/>
          </p:cNvSpPr>
          <p:nvPr>
            <p:ph idx="1"/>
          </p:nvPr>
        </p:nvSpPr>
        <p:spPr>
          <a:xfrm>
            <a:off x="838200" y="1782127"/>
            <a:ext cx="10515600" cy="460375"/>
          </a:xfrm>
        </p:spPr>
        <p:txBody>
          <a:bodyPr>
            <a:normAutofit lnSpcReduction="10000"/>
          </a:bodyPr>
          <a:lstStyle/>
          <a:p>
            <a:pPr marL="0" indent="0">
              <a:buNone/>
            </a:pPr>
            <a:r>
              <a:rPr lang="hu-HU" dirty="0"/>
              <a:t>Átlagos/tipikus jelentkező (a felvettek 90%-a)</a:t>
            </a:r>
          </a:p>
        </p:txBody>
      </p:sp>
      <p:sp>
        <p:nvSpPr>
          <p:cNvPr id="4" name="Élőláb helye 3">
            <a:extLst>
              <a:ext uri="{FF2B5EF4-FFF2-40B4-BE49-F238E27FC236}">
                <a16:creationId xmlns:a16="http://schemas.microsoft.com/office/drawing/2014/main" id="{242F88F4-6C5C-6BA6-200C-FB351CE37191}"/>
              </a:ext>
            </a:extLst>
          </p:cNvPr>
          <p:cNvSpPr>
            <a:spLocks noGrp="1"/>
          </p:cNvSpPr>
          <p:nvPr>
            <p:ph type="ftr" sz="quarter" idx="11"/>
          </p:nvPr>
        </p:nvSpPr>
        <p:spPr/>
        <p:txBody>
          <a:bodyPr/>
          <a:lstStyle/>
          <a:p>
            <a:r>
              <a:rPr lang="hu-HU"/>
              <a:t>Fókuszban a felvételi - középiskolai tanári ankét - Budapesti Műszaki és Gazdaságtudományi Egyetem</a:t>
            </a:r>
            <a:endParaRPr lang="hu-HU" dirty="0"/>
          </a:p>
        </p:txBody>
      </p:sp>
      <p:sp>
        <p:nvSpPr>
          <p:cNvPr id="5" name="Dia számának helye 4">
            <a:extLst>
              <a:ext uri="{FF2B5EF4-FFF2-40B4-BE49-F238E27FC236}">
                <a16:creationId xmlns:a16="http://schemas.microsoft.com/office/drawing/2014/main" id="{67438C4E-3B76-8C7A-DCA0-C651B4D4E6EA}"/>
              </a:ext>
            </a:extLst>
          </p:cNvPr>
          <p:cNvSpPr>
            <a:spLocks noGrp="1"/>
          </p:cNvSpPr>
          <p:nvPr>
            <p:ph type="sldNum" sz="quarter" idx="12"/>
          </p:nvPr>
        </p:nvSpPr>
        <p:spPr/>
        <p:txBody>
          <a:bodyPr/>
          <a:lstStyle/>
          <a:p>
            <a:fld id="{C2AF0AAF-3A3D-4B89-A05A-7C5562C1B562}" type="slidenum">
              <a:rPr lang="hu-HU" smtClean="0"/>
              <a:t>26</a:t>
            </a:fld>
            <a:endParaRPr lang="hu-HU"/>
          </a:p>
        </p:txBody>
      </p:sp>
      <p:pic>
        <p:nvPicPr>
          <p:cNvPr id="6" name="Kép 5">
            <a:extLst>
              <a:ext uri="{FF2B5EF4-FFF2-40B4-BE49-F238E27FC236}">
                <a16:creationId xmlns:a16="http://schemas.microsoft.com/office/drawing/2014/main" id="{2604D59B-CDA3-317A-06CE-850C14585573}"/>
              </a:ext>
            </a:extLst>
          </p:cNvPr>
          <p:cNvPicPr>
            <a:picLocks noChangeAspect="1"/>
          </p:cNvPicPr>
          <p:nvPr/>
        </p:nvPicPr>
        <p:blipFill>
          <a:blip r:embed="rId2"/>
          <a:stretch>
            <a:fillRect/>
          </a:stretch>
        </p:blipFill>
        <p:spPr>
          <a:xfrm>
            <a:off x="566737" y="2394426"/>
            <a:ext cx="3133725" cy="1905000"/>
          </a:xfrm>
          <a:prstGeom prst="rect">
            <a:avLst/>
          </a:prstGeom>
        </p:spPr>
      </p:pic>
      <p:pic>
        <p:nvPicPr>
          <p:cNvPr id="8" name="Kép 7">
            <a:extLst>
              <a:ext uri="{FF2B5EF4-FFF2-40B4-BE49-F238E27FC236}">
                <a16:creationId xmlns:a16="http://schemas.microsoft.com/office/drawing/2014/main" id="{B8AFBD1A-01FA-4287-48C4-BD2741CD5914}"/>
              </a:ext>
            </a:extLst>
          </p:cNvPr>
          <p:cNvPicPr>
            <a:picLocks noChangeAspect="1"/>
          </p:cNvPicPr>
          <p:nvPr/>
        </p:nvPicPr>
        <p:blipFill>
          <a:blip r:embed="rId3"/>
          <a:stretch>
            <a:fillRect/>
          </a:stretch>
        </p:blipFill>
        <p:spPr>
          <a:xfrm>
            <a:off x="566736" y="4615499"/>
            <a:ext cx="3133725" cy="1771650"/>
          </a:xfrm>
          <a:prstGeom prst="rect">
            <a:avLst/>
          </a:prstGeom>
        </p:spPr>
      </p:pic>
      <p:pic>
        <p:nvPicPr>
          <p:cNvPr id="9" name="Kép 8">
            <a:extLst>
              <a:ext uri="{FF2B5EF4-FFF2-40B4-BE49-F238E27FC236}">
                <a16:creationId xmlns:a16="http://schemas.microsoft.com/office/drawing/2014/main" id="{1900E2E8-45D3-1A8F-6431-D5DE2C12A1D1}"/>
              </a:ext>
            </a:extLst>
          </p:cNvPr>
          <p:cNvPicPr>
            <a:picLocks noChangeAspect="1"/>
          </p:cNvPicPr>
          <p:nvPr/>
        </p:nvPicPr>
        <p:blipFill>
          <a:blip r:embed="rId4"/>
          <a:stretch>
            <a:fillRect/>
          </a:stretch>
        </p:blipFill>
        <p:spPr>
          <a:xfrm>
            <a:off x="7567613" y="2394426"/>
            <a:ext cx="4057650" cy="1171575"/>
          </a:xfrm>
          <a:prstGeom prst="rect">
            <a:avLst/>
          </a:prstGeom>
        </p:spPr>
      </p:pic>
      <p:sp>
        <p:nvSpPr>
          <p:cNvPr id="10" name="Téglalap: lekerekített 9">
            <a:extLst>
              <a:ext uri="{FF2B5EF4-FFF2-40B4-BE49-F238E27FC236}">
                <a16:creationId xmlns:a16="http://schemas.microsoft.com/office/drawing/2014/main" id="{416C9B84-E31F-9CCC-6A8B-6DFDFA889DD8}"/>
              </a:ext>
            </a:extLst>
          </p:cNvPr>
          <p:cNvSpPr/>
          <p:nvPr/>
        </p:nvSpPr>
        <p:spPr>
          <a:xfrm>
            <a:off x="10702561" y="2901665"/>
            <a:ext cx="927465" cy="664336"/>
          </a:xfrm>
          <a:prstGeom prst="round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lekerekített 10">
            <a:extLst>
              <a:ext uri="{FF2B5EF4-FFF2-40B4-BE49-F238E27FC236}">
                <a16:creationId xmlns:a16="http://schemas.microsoft.com/office/drawing/2014/main" id="{D6589572-94B7-CF72-3B03-2CD3D952C33A}"/>
              </a:ext>
            </a:extLst>
          </p:cNvPr>
          <p:cNvSpPr/>
          <p:nvPr/>
        </p:nvSpPr>
        <p:spPr>
          <a:xfrm flipH="1" flipV="1">
            <a:off x="8258174" y="2625674"/>
            <a:ext cx="510812" cy="348239"/>
          </a:xfrm>
          <a:prstGeom prst="roundRect">
            <a:avLst>
              <a:gd name="adj" fmla="val 38113"/>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12" name="Kép 11">
            <a:extLst>
              <a:ext uri="{FF2B5EF4-FFF2-40B4-BE49-F238E27FC236}">
                <a16:creationId xmlns:a16="http://schemas.microsoft.com/office/drawing/2014/main" id="{C7603568-1792-D85D-CF5B-EF66F3417C64}"/>
              </a:ext>
            </a:extLst>
          </p:cNvPr>
          <p:cNvPicPr>
            <a:picLocks noChangeAspect="1"/>
          </p:cNvPicPr>
          <p:nvPr/>
        </p:nvPicPr>
        <p:blipFill>
          <a:blip r:embed="rId5"/>
          <a:stretch>
            <a:fillRect/>
          </a:stretch>
        </p:blipFill>
        <p:spPr>
          <a:xfrm>
            <a:off x="4148137" y="3610452"/>
            <a:ext cx="3133725" cy="1209675"/>
          </a:xfrm>
          <a:prstGeom prst="rect">
            <a:avLst/>
          </a:prstGeom>
        </p:spPr>
      </p:pic>
      <p:pic>
        <p:nvPicPr>
          <p:cNvPr id="13" name="Kép 12">
            <a:extLst>
              <a:ext uri="{FF2B5EF4-FFF2-40B4-BE49-F238E27FC236}">
                <a16:creationId xmlns:a16="http://schemas.microsoft.com/office/drawing/2014/main" id="{FBABE12D-A714-787C-65DA-2E2910CE6202}"/>
              </a:ext>
            </a:extLst>
          </p:cNvPr>
          <p:cNvPicPr>
            <a:picLocks noChangeAspect="1"/>
          </p:cNvPicPr>
          <p:nvPr/>
        </p:nvPicPr>
        <p:blipFill>
          <a:blip r:embed="rId6"/>
          <a:stretch>
            <a:fillRect/>
          </a:stretch>
        </p:blipFill>
        <p:spPr>
          <a:xfrm>
            <a:off x="7567613" y="4558826"/>
            <a:ext cx="4130226" cy="1657112"/>
          </a:xfrm>
          <a:prstGeom prst="rect">
            <a:avLst/>
          </a:prstGeom>
        </p:spPr>
      </p:pic>
      <p:sp>
        <p:nvSpPr>
          <p:cNvPr id="14" name="Téglalap: lekerekített 13">
            <a:extLst>
              <a:ext uri="{FF2B5EF4-FFF2-40B4-BE49-F238E27FC236}">
                <a16:creationId xmlns:a16="http://schemas.microsoft.com/office/drawing/2014/main" id="{575A07FC-4AB6-1FE9-0414-F9F06D9D7C79}"/>
              </a:ext>
            </a:extLst>
          </p:cNvPr>
          <p:cNvSpPr/>
          <p:nvPr/>
        </p:nvSpPr>
        <p:spPr>
          <a:xfrm>
            <a:off x="4121942" y="4230284"/>
            <a:ext cx="3186113" cy="227186"/>
          </a:xfrm>
          <a:prstGeom prst="roundRect">
            <a:avLst>
              <a:gd name="adj" fmla="val 50000"/>
            </a:avLst>
          </a:prstGeom>
          <a:noFill/>
          <a:ln w="28575">
            <a:solidFill>
              <a:srgbClr val="A500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Téglalap: lekerekített 14">
            <a:extLst>
              <a:ext uri="{FF2B5EF4-FFF2-40B4-BE49-F238E27FC236}">
                <a16:creationId xmlns:a16="http://schemas.microsoft.com/office/drawing/2014/main" id="{C9A51227-155C-BF40-73C2-162B6377A5B4}"/>
              </a:ext>
            </a:extLst>
          </p:cNvPr>
          <p:cNvSpPr/>
          <p:nvPr/>
        </p:nvSpPr>
        <p:spPr>
          <a:xfrm>
            <a:off x="7534275" y="3142728"/>
            <a:ext cx="3168286" cy="218398"/>
          </a:xfrm>
          <a:prstGeom prst="roundRect">
            <a:avLst>
              <a:gd name="adj" fmla="val 50000"/>
            </a:avLst>
          </a:prstGeom>
          <a:noFill/>
          <a:ln w="28575">
            <a:solidFill>
              <a:srgbClr val="A500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7" name="Összekötő: görbe 16">
            <a:extLst>
              <a:ext uri="{FF2B5EF4-FFF2-40B4-BE49-F238E27FC236}">
                <a16:creationId xmlns:a16="http://schemas.microsoft.com/office/drawing/2014/main" id="{77AFBB5C-E0D4-BBD3-D61D-C029E519CF59}"/>
              </a:ext>
            </a:extLst>
          </p:cNvPr>
          <p:cNvCxnSpPr>
            <a:stCxn id="15" idx="1"/>
            <a:endCxn id="14" idx="3"/>
          </p:cNvCxnSpPr>
          <p:nvPr/>
        </p:nvCxnSpPr>
        <p:spPr>
          <a:xfrm rot="10800000" flipV="1">
            <a:off x="7308055" y="3251927"/>
            <a:ext cx="226220" cy="1091950"/>
          </a:xfrm>
          <a:prstGeom prst="curvedConnector3">
            <a:avLst/>
          </a:prstGeom>
          <a:ln w="28575">
            <a:solidFill>
              <a:srgbClr val="A5002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134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a:extLst>
              <a:ext uri="{FF2B5EF4-FFF2-40B4-BE49-F238E27FC236}">
                <a16:creationId xmlns:a16="http://schemas.microsoft.com/office/drawing/2014/main" id="{8713CBF8-BAA3-1CBB-277D-F91DB202C7B8}"/>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E48D2E7B-C5F8-232E-08CE-F9F6A3679C01}"/>
              </a:ext>
            </a:extLst>
          </p:cNvPr>
          <p:cNvSpPr>
            <a:spLocks noGrp="1"/>
          </p:cNvSpPr>
          <p:nvPr>
            <p:ph type="sldNum" sz="quarter" idx="12"/>
          </p:nvPr>
        </p:nvSpPr>
        <p:spPr/>
        <p:txBody>
          <a:bodyPr/>
          <a:lstStyle/>
          <a:p>
            <a:fld id="{C2AF0AAF-3A3D-4B89-A05A-7C5562C1B562}" type="slidenum">
              <a:rPr lang="hu-HU" smtClean="0"/>
              <a:t>27</a:t>
            </a:fld>
            <a:endParaRPr lang="hu-HU"/>
          </a:p>
        </p:txBody>
      </p:sp>
      <p:sp>
        <p:nvSpPr>
          <p:cNvPr id="6" name="Szövegdoboz 5">
            <a:extLst>
              <a:ext uri="{FF2B5EF4-FFF2-40B4-BE49-F238E27FC236}">
                <a16:creationId xmlns:a16="http://schemas.microsoft.com/office/drawing/2014/main" id="{9F3236B0-031C-3A4B-0863-13D3A15C4770}"/>
              </a:ext>
            </a:extLst>
          </p:cNvPr>
          <p:cNvSpPr txBox="1"/>
          <p:nvPr/>
        </p:nvSpPr>
        <p:spPr>
          <a:xfrm>
            <a:off x="1999535" y="3124313"/>
            <a:ext cx="7945957" cy="1077218"/>
          </a:xfrm>
          <a:prstGeom prst="rect">
            <a:avLst/>
          </a:prstGeom>
          <a:noFill/>
        </p:spPr>
        <p:txBody>
          <a:bodyPr wrap="none" rtlCol="0">
            <a:spAutoFit/>
          </a:bodyPr>
          <a:lstStyle/>
          <a:p>
            <a:pPr algn="ctr"/>
            <a:r>
              <a:rPr lang="hu-HU" sz="6400" b="1" i="1" dirty="0">
                <a:solidFill>
                  <a:srgbClr val="A50021"/>
                </a:solidFill>
              </a:rPr>
              <a:t>Köszönöm a figyelmet!</a:t>
            </a:r>
          </a:p>
        </p:txBody>
      </p:sp>
    </p:spTree>
    <p:extLst>
      <p:ext uri="{BB962C8B-B14F-4D97-AF65-F5344CB8AC3E}">
        <p14:creationId xmlns:p14="http://schemas.microsoft.com/office/powerpoint/2010/main" val="74787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4147D46-E148-7F10-9227-4F2695061876}"/>
              </a:ext>
            </a:extLst>
          </p:cNvPr>
          <p:cNvSpPr>
            <a:spLocks noGrp="1"/>
          </p:cNvSpPr>
          <p:nvPr>
            <p:ph type="title"/>
          </p:nvPr>
        </p:nvSpPr>
        <p:spPr/>
        <p:txBody>
          <a:bodyPr/>
          <a:lstStyle/>
          <a:p>
            <a:r>
              <a:rPr lang="hu-HU" dirty="0"/>
              <a:t>Az új rendszer alapelemei</a:t>
            </a:r>
          </a:p>
        </p:txBody>
      </p:sp>
      <p:sp>
        <p:nvSpPr>
          <p:cNvPr id="4" name="Élőláb helye 3">
            <a:extLst>
              <a:ext uri="{FF2B5EF4-FFF2-40B4-BE49-F238E27FC236}">
                <a16:creationId xmlns:a16="http://schemas.microsoft.com/office/drawing/2014/main" id="{C5296DEC-FC98-B9F7-90F9-A785B02858D1}"/>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69DC9706-4D7E-7640-1D87-75FD8C706D8A}"/>
              </a:ext>
            </a:extLst>
          </p:cNvPr>
          <p:cNvSpPr>
            <a:spLocks noGrp="1"/>
          </p:cNvSpPr>
          <p:nvPr>
            <p:ph type="sldNum" sz="quarter" idx="12"/>
          </p:nvPr>
        </p:nvSpPr>
        <p:spPr/>
        <p:txBody>
          <a:bodyPr/>
          <a:lstStyle/>
          <a:p>
            <a:fld id="{C2AF0AAF-3A3D-4B89-A05A-7C5562C1B562}" type="slidenum">
              <a:rPr lang="hu-HU" smtClean="0"/>
              <a:t>3</a:t>
            </a:fld>
            <a:endParaRPr lang="hu-HU"/>
          </a:p>
        </p:txBody>
      </p:sp>
      <p:graphicFrame>
        <p:nvGraphicFramePr>
          <p:cNvPr id="3" name="Diagram 2">
            <a:extLst>
              <a:ext uri="{FF2B5EF4-FFF2-40B4-BE49-F238E27FC236}">
                <a16:creationId xmlns:a16="http://schemas.microsoft.com/office/drawing/2014/main" id="{A3CEC18C-5F3C-403F-0469-FDFE86E86B16}"/>
              </a:ext>
            </a:extLst>
          </p:cNvPr>
          <p:cNvGraphicFramePr/>
          <p:nvPr>
            <p:extLst>
              <p:ext uri="{D42A27DB-BD31-4B8C-83A1-F6EECF244321}">
                <p14:modId xmlns:p14="http://schemas.microsoft.com/office/powerpoint/2010/main" val="2754868857"/>
              </p:ext>
            </p:extLst>
          </p:nvPr>
        </p:nvGraphicFramePr>
        <p:xfrm>
          <a:off x="468121" y="1744825"/>
          <a:ext cx="11465732" cy="4611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Kereszt 6">
            <a:extLst>
              <a:ext uri="{FF2B5EF4-FFF2-40B4-BE49-F238E27FC236}">
                <a16:creationId xmlns:a16="http://schemas.microsoft.com/office/drawing/2014/main" id="{0C13729E-4C16-E9C4-A2CB-9726741894DC}"/>
              </a:ext>
            </a:extLst>
          </p:cNvPr>
          <p:cNvSpPr/>
          <p:nvPr/>
        </p:nvSpPr>
        <p:spPr>
          <a:xfrm>
            <a:off x="3194712" y="4936337"/>
            <a:ext cx="283557" cy="260439"/>
          </a:xfrm>
          <a:prstGeom prst="plus">
            <a:avLst>
              <a:gd name="adj" fmla="val 41049"/>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hu-HU"/>
          </a:p>
        </p:txBody>
      </p:sp>
      <p:sp>
        <p:nvSpPr>
          <p:cNvPr id="8" name="Téglalap: lekerekített 7">
            <a:extLst>
              <a:ext uri="{FF2B5EF4-FFF2-40B4-BE49-F238E27FC236}">
                <a16:creationId xmlns:a16="http://schemas.microsoft.com/office/drawing/2014/main" id="{6F350C0B-EF2C-E717-2B29-A08AC8BC74DB}"/>
              </a:ext>
            </a:extLst>
          </p:cNvPr>
          <p:cNvSpPr/>
          <p:nvPr/>
        </p:nvSpPr>
        <p:spPr>
          <a:xfrm>
            <a:off x="2007673" y="5291858"/>
            <a:ext cx="2657634" cy="968844"/>
          </a:xfrm>
          <a:prstGeom prst="roundRect">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hu-HU" dirty="0"/>
              <a:t>Honvédelmi többletpont az 500 ponton felül: </a:t>
            </a:r>
            <a:br>
              <a:rPr lang="hu-HU" dirty="0"/>
            </a:br>
            <a:r>
              <a:rPr lang="hu-HU" dirty="0"/>
              <a:t>16, 32 vagy 64</a:t>
            </a:r>
          </a:p>
        </p:txBody>
      </p:sp>
    </p:spTree>
    <p:extLst>
      <p:ext uri="{BB962C8B-B14F-4D97-AF65-F5344CB8AC3E}">
        <p14:creationId xmlns:p14="http://schemas.microsoft.com/office/powerpoint/2010/main" val="343638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ACF84D5-19BF-C0F1-F4F3-3F6E6CADDC11}"/>
              </a:ext>
            </a:extLst>
          </p:cNvPr>
          <p:cNvSpPr>
            <a:spLocks noGrp="1"/>
          </p:cNvSpPr>
          <p:nvPr>
            <p:ph type="title"/>
          </p:nvPr>
        </p:nvSpPr>
        <p:spPr/>
        <p:txBody>
          <a:bodyPr/>
          <a:lstStyle/>
          <a:p>
            <a:r>
              <a:rPr lang="hu-HU" dirty="0"/>
              <a:t>Tanulmányi pont - év végi jegy  </a:t>
            </a:r>
          </a:p>
        </p:txBody>
      </p:sp>
      <p:sp>
        <p:nvSpPr>
          <p:cNvPr id="4" name="Élőláb helye 3">
            <a:extLst>
              <a:ext uri="{FF2B5EF4-FFF2-40B4-BE49-F238E27FC236}">
                <a16:creationId xmlns:a16="http://schemas.microsoft.com/office/drawing/2014/main" id="{E899CE2B-9E1B-D1C6-7D21-BA11221A1BCF}"/>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380C4F82-513B-F1A9-04E8-3217F91CDD34}"/>
              </a:ext>
            </a:extLst>
          </p:cNvPr>
          <p:cNvSpPr>
            <a:spLocks noGrp="1"/>
          </p:cNvSpPr>
          <p:nvPr>
            <p:ph type="sldNum" sz="quarter" idx="12"/>
          </p:nvPr>
        </p:nvSpPr>
        <p:spPr/>
        <p:txBody>
          <a:bodyPr/>
          <a:lstStyle/>
          <a:p>
            <a:fld id="{C2AF0AAF-3A3D-4B89-A05A-7C5562C1B562}" type="slidenum">
              <a:rPr lang="hu-HU" smtClean="0"/>
              <a:t>4</a:t>
            </a:fld>
            <a:endParaRPr lang="hu-HU"/>
          </a:p>
        </p:txBody>
      </p:sp>
      <p:sp>
        <p:nvSpPr>
          <p:cNvPr id="11" name="Tartalom helye 2">
            <a:extLst>
              <a:ext uri="{FF2B5EF4-FFF2-40B4-BE49-F238E27FC236}">
                <a16:creationId xmlns:a16="http://schemas.microsoft.com/office/drawing/2014/main" id="{83B8514C-27F2-5890-68F0-FC78B61DCEB1}"/>
              </a:ext>
            </a:extLst>
          </p:cNvPr>
          <p:cNvSpPr>
            <a:spLocks noGrp="1"/>
          </p:cNvSpPr>
          <p:nvPr>
            <p:ph idx="1"/>
          </p:nvPr>
        </p:nvSpPr>
        <p:spPr>
          <a:xfrm>
            <a:off x="859688" y="1825625"/>
            <a:ext cx="10515600" cy="1029938"/>
          </a:xfrm>
        </p:spPr>
        <p:txBody>
          <a:bodyPr>
            <a:normAutofit/>
          </a:bodyPr>
          <a:lstStyle/>
          <a:p>
            <a:pPr marL="0" indent="0" algn="ctr">
              <a:buNone/>
            </a:pPr>
            <a:r>
              <a:rPr lang="hu-HU" sz="3200" b="1" dirty="0"/>
              <a:t>Öt tantárgy utolsó két (tanult) év végi osztályzatai összegének kétszerese</a:t>
            </a:r>
          </a:p>
        </p:txBody>
      </p:sp>
      <p:sp>
        <p:nvSpPr>
          <p:cNvPr id="12" name="Nyíl: jobbra mutató 11">
            <a:extLst>
              <a:ext uri="{FF2B5EF4-FFF2-40B4-BE49-F238E27FC236}">
                <a16:creationId xmlns:a16="http://schemas.microsoft.com/office/drawing/2014/main" id="{7FAAE705-33EA-E428-E6AE-41342B7EF109}"/>
              </a:ext>
            </a:extLst>
          </p:cNvPr>
          <p:cNvSpPr/>
          <p:nvPr/>
        </p:nvSpPr>
        <p:spPr>
          <a:xfrm rot="19800000">
            <a:off x="2861553" y="2979549"/>
            <a:ext cx="1154624" cy="45332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hu-HU"/>
          </a:p>
        </p:txBody>
      </p:sp>
      <p:sp>
        <p:nvSpPr>
          <p:cNvPr id="13" name="Nyíl: jobbra mutató 12">
            <a:extLst>
              <a:ext uri="{FF2B5EF4-FFF2-40B4-BE49-F238E27FC236}">
                <a16:creationId xmlns:a16="http://schemas.microsoft.com/office/drawing/2014/main" id="{D0BC80E3-173C-8584-9701-88877750BCA1}"/>
              </a:ext>
            </a:extLst>
          </p:cNvPr>
          <p:cNvSpPr/>
          <p:nvPr/>
        </p:nvSpPr>
        <p:spPr>
          <a:xfrm rot="1800000" flipH="1">
            <a:off x="8359930" y="2979549"/>
            <a:ext cx="1154624" cy="45332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hu-HU"/>
          </a:p>
        </p:txBody>
      </p:sp>
      <p:sp>
        <p:nvSpPr>
          <p:cNvPr id="14" name="Szövegdoboz 13">
            <a:extLst>
              <a:ext uri="{FF2B5EF4-FFF2-40B4-BE49-F238E27FC236}">
                <a16:creationId xmlns:a16="http://schemas.microsoft.com/office/drawing/2014/main" id="{B7C0A10A-DBB5-78EB-F142-EC9AEBE3DC5B}"/>
              </a:ext>
            </a:extLst>
          </p:cNvPr>
          <p:cNvSpPr txBox="1"/>
          <p:nvPr/>
        </p:nvSpPr>
        <p:spPr>
          <a:xfrm>
            <a:off x="951387" y="3855203"/>
            <a:ext cx="3692470"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hu-HU" sz="2000" b="1" dirty="0"/>
              <a:t>NÉGY kötelező tantárgy:</a:t>
            </a:r>
          </a:p>
          <a:p>
            <a:pPr marL="342900" indent="-342900">
              <a:buFont typeface="+mj-lt"/>
              <a:buAutoNum type="arabicPeriod"/>
            </a:pPr>
            <a:r>
              <a:rPr lang="hu-HU" sz="2000" dirty="0"/>
              <a:t>magyar nyelv és irodalom, </a:t>
            </a:r>
          </a:p>
          <a:p>
            <a:pPr marL="342900" indent="-342900">
              <a:buFont typeface="+mj-lt"/>
              <a:buAutoNum type="arabicPeriod"/>
            </a:pPr>
            <a:r>
              <a:rPr lang="hu-HU" sz="2000" dirty="0"/>
              <a:t>történelem, </a:t>
            </a:r>
          </a:p>
          <a:p>
            <a:pPr marL="342900" indent="-342900">
              <a:buFont typeface="+mj-lt"/>
              <a:buAutoNum type="arabicPeriod"/>
            </a:pPr>
            <a:r>
              <a:rPr lang="hu-HU" sz="2000" dirty="0"/>
              <a:t>matematika, </a:t>
            </a:r>
          </a:p>
          <a:p>
            <a:pPr marL="342900" indent="-342900">
              <a:buFont typeface="+mj-lt"/>
              <a:buAutoNum type="arabicPeriod"/>
            </a:pPr>
            <a:r>
              <a:rPr lang="hu-HU" sz="2000" dirty="0"/>
              <a:t>legalább két évig tanult választott idegen nyelv (vagy nemzetiségi nyelv és irodalom)</a:t>
            </a:r>
          </a:p>
        </p:txBody>
      </p:sp>
      <p:sp>
        <p:nvSpPr>
          <p:cNvPr id="15" name="Szövegdoboz 14">
            <a:extLst>
              <a:ext uri="{FF2B5EF4-FFF2-40B4-BE49-F238E27FC236}">
                <a16:creationId xmlns:a16="http://schemas.microsoft.com/office/drawing/2014/main" id="{02B4AB8C-691F-68DA-82AC-583D16F229AB}"/>
              </a:ext>
            </a:extLst>
          </p:cNvPr>
          <p:cNvSpPr txBox="1"/>
          <p:nvPr/>
        </p:nvSpPr>
        <p:spPr>
          <a:xfrm>
            <a:off x="7682818" y="3855202"/>
            <a:ext cx="3692470" cy="255454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sz="2000" b="1" dirty="0"/>
              <a:t>ÖTÖDIK tantárgy:</a:t>
            </a:r>
          </a:p>
          <a:p>
            <a:r>
              <a:rPr lang="hu-HU" sz="2000" dirty="0"/>
              <a:t>egy legalább két évig tanult, a felsőoktatási intézmény által képzési területenként meghatározott tantárgyak közül a jelentkező számára legjobb eredményű;</a:t>
            </a:r>
          </a:p>
          <a:p>
            <a:r>
              <a:rPr lang="hu-HU" sz="2000" b="1" dirty="0"/>
              <a:t>BME: nagyon tág választéklista</a:t>
            </a:r>
            <a:endParaRPr lang="hu-HU" sz="2000" dirty="0"/>
          </a:p>
        </p:txBody>
      </p:sp>
    </p:spTree>
    <p:extLst>
      <p:ext uri="{BB962C8B-B14F-4D97-AF65-F5344CB8AC3E}">
        <p14:creationId xmlns:p14="http://schemas.microsoft.com/office/powerpoint/2010/main" val="139124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5EC4D04-1306-1D16-D630-F01B2EF1526F}"/>
              </a:ext>
            </a:extLst>
          </p:cNvPr>
          <p:cNvSpPr>
            <a:spLocks noGrp="1"/>
          </p:cNvSpPr>
          <p:nvPr>
            <p:ph type="title"/>
          </p:nvPr>
        </p:nvSpPr>
        <p:spPr/>
        <p:txBody>
          <a:bodyPr/>
          <a:lstStyle/>
          <a:p>
            <a:r>
              <a:rPr lang="hu-HU" dirty="0"/>
              <a:t>Tanulmányi pont - érettségi</a:t>
            </a:r>
          </a:p>
        </p:txBody>
      </p:sp>
      <p:sp>
        <p:nvSpPr>
          <p:cNvPr id="4" name="Élőláb helye 3">
            <a:extLst>
              <a:ext uri="{FF2B5EF4-FFF2-40B4-BE49-F238E27FC236}">
                <a16:creationId xmlns:a16="http://schemas.microsoft.com/office/drawing/2014/main" id="{5921BF00-3D3C-E63A-01B5-74CDD3E7A60A}"/>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96653261-237B-7961-666E-491EA7221C4C}"/>
              </a:ext>
            </a:extLst>
          </p:cNvPr>
          <p:cNvSpPr>
            <a:spLocks noGrp="1"/>
          </p:cNvSpPr>
          <p:nvPr>
            <p:ph type="sldNum" sz="quarter" idx="12"/>
          </p:nvPr>
        </p:nvSpPr>
        <p:spPr/>
        <p:txBody>
          <a:bodyPr/>
          <a:lstStyle/>
          <a:p>
            <a:fld id="{C2AF0AAF-3A3D-4B89-A05A-7C5562C1B562}" type="slidenum">
              <a:rPr lang="hu-HU" smtClean="0"/>
              <a:t>5</a:t>
            </a:fld>
            <a:endParaRPr lang="hu-HU"/>
          </a:p>
        </p:txBody>
      </p:sp>
      <p:sp>
        <p:nvSpPr>
          <p:cNvPr id="10" name="Tartalom helye 2">
            <a:extLst>
              <a:ext uri="{FF2B5EF4-FFF2-40B4-BE49-F238E27FC236}">
                <a16:creationId xmlns:a16="http://schemas.microsoft.com/office/drawing/2014/main" id="{21A45EFF-9231-A6EE-5525-3738D852BCCC}"/>
              </a:ext>
            </a:extLst>
          </p:cNvPr>
          <p:cNvSpPr>
            <a:spLocks noGrp="1"/>
          </p:cNvSpPr>
          <p:nvPr>
            <p:ph idx="1"/>
          </p:nvPr>
        </p:nvSpPr>
        <p:spPr>
          <a:xfrm>
            <a:off x="838200" y="1825625"/>
            <a:ext cx="10515600" cy="483622"/>
          </a:xfrm>
        </p:spPr>
        <p:txBody>
          <a:bodyPr/>
          <a:lstStyle/>
          <a:p>
            <a:pPr marL="0" indent="0" algn="ctr">
              <a:buNone/>
            </a:pPr>
            <a:r>
              <a:rPr lang="hu-HU" sz="2800" b="1" dirty="0"/>
              <a:t>Öt érettségi tantárgy százalékos eredményének átlaga</a:t>
            </a:r>
          </a:p>
          <a:p>
            <a:pPr marL="0" indent="0">
              <a:buNone/>
            </a:pPr>
            <a:endParaRPr lang="hu-HU" dirty="0"/>
          </a:p>
        </p:txBody>
      </p:sp>
      <p:sp>
        <p:nvSpPr>
          <p:cNvPr id="11" name="Nyíl: jobbra mutató 10">
            <a:extLst>
              <a:ext uri="{FF2B5EF4-FFF2-40B4-BE49-F238E27FC236}">
                <a16:creationId xmlns:a16="http://schemas.microsoft.com/office/drawing/2014/main" id="{A6D19425-B499-1DF2-07A8-DFB66850D41F}"/>
              </a:ext>
            </a:extLst>
          </p:cNvPr>
          <p:cNvSpPr/>
          <p:nvPr/>
        </p:nvSpPr>
        <p:spPr>
          <a:xfrm rot="19800000">
            <a:off x="2818577" y="2611464"/>
            <a:ext cx="1154624" cy="45332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hu-HU"/>
          </a:p>
        </p:txBody>
      </p:sp>
      <p:sp>
        <p:nvSpPr>
          <p:cNvPr id="12" name="Nyíl: jobbra mutató 11">
            <a:extLst>
              <a:ext uri="{FF2B5EF4-FFF2-40B4-BE49-F238E27FC236}">
                <a16:creationId xmlns:a16="http://schemas.microsoft.com/office/drawing/2014/main" id="{00454AE9-5007-AD0C-856E-7D6C9EB41540}"/>
              </a:ext>
            </a:extLst>
          </p:cNvPr>
          <p:cNvSpPr/>
          <p:nvPr/>
        </p:nvSpPr>
        <p:spPr>
          <a:xfrm rot="1800000" flipH="1">
            <a:off x="8316954" y="2611464"/>
            <a:ext cx="1154624" cy="45332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hu-HU"/>
          </a:p>
        </p:txBody>
      </p:sp>
      <p:sp>
        <p:nvSpPr>
          <p:cNvPr id="13" name="Szövegdoboz 12">
            <a:extLst>
              <a:ext uri="{FF2B5EF4-FFF2-40B4-BE49-F238E27FC236}">
                <a16:creationId xmlns:a16="http://schemas.microsoft.com/office/drawing/2014/main" id="{0F90CDA8-D312-8A83-AB91-5F595EA9EC14}"/>
              </a:ext>
            </a:extLst>
          </p:cNvPr>
          <p:cNvSpPr txBox="1"/>
          <p:nvPr/>
        </p:nvSpPr>
        <p:spPr>
          <a:xfrm>
            <a:off x="908411" y="3487118"/>
            <a:ext cx="3692470"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hu-HU" sz="2000" b="1" dirty="0"/>
              <a:t>NÉGY kötelező tantárgy:</a:t>
            </a:r>
          </a:p>
          <a:p>
            <a:pPr marL="342900" indent="-342900">
              <a:buFont typeface="+mj-lt"/>
              <a:buAutoNum type="arabicPeriod"/>
            </a:pPr>
            <a:r>
              <a:rPr lang="hu-HU" sz="2000" dirty="0"/>
              <a:t>magyar nyelv és irodalom, </a:t>
            </a:r>
          </a:p>
          <a:p>
            <a:pPr marL="342900" indent="-342900">
              <a:buFont typeface="+mj-lt"/>
              <a:buAutoNum type="arabicPeriod"/>
            </a:pPr>
            <a:r>
              <a:rPr lang="hu-HU" sz="2000" dirty="0"/>
              <a:t>történelem, </a:t>
            </a:r>
          </a:p>
          <a:p>
            <a:pPr marL="342900" indent="-342900">
              <a:buFont typeface="+mj-lt"/>
              <a:buAutoNum type="arabicPeriod"/>
            </a:pPr>
            <a:r>
              <a:rPr lang="hu-HU" sz="2000" dirty="0"/>
              <a:t>matematika, </a:t>
            </a:r>
          </a:p>
          <a:p>
            <a:pPr marL="342900" indent="-342900">
              <a:buFont typeface="+mj-lt"/>
              <a:buAutoNum type="arabicPeriod"/>
            </a:pPr>
            <a:r>
              <a:rPr lang="hu-HU" sz="2000" dirty="0"/>
              <a:t>legalább két évig tanult választott idegen nyelv (vagy nemzetiségi nyelv és irodalom)</a:t>
            </a:r>
          </a:p>
        </p:txBody>
      </p:sp>
      <p:sp>
        <p:nvSpPr>
          <p:cNvPr id="14" name="Szövegdoboz 13">
            <a:extLst>
              <a:ext uri="{FF2B5EF4-FFF2-40B4-BE49-F238E27FC236}">
                <a16:creationId xmlns:a16="http://schemas.microsoft.com/office/drawing/2014/main" id="{2004CC70-FE47-BFC5-F184-BD470377C423}"/>
              </a:ext>
            </a:extLst>
          </p:cNvPr>
          <p:cNvSpPr txBox="1"/>
          <p:nvPr/>
        </p:nvSpPr>
        <p:spPr>
          <a:xfrm>
            <a:off x="7661330" y="3487117"/>
            <a:ext cx="3692470" cy="255454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sz="2000" b="1" dirty="0"/>
              <a:t>ÖTÖDIK tantárgy:</a:t>
            </a:r>
          </a:p>
          <a:p>
            <a:r>
              <a:rPr lang="hu-HU" sz="2000" dirty="0"/>
              <a:t>a felsőoktatási intézmény által képzési területenként meghatározott tantárgyak közül a jelentkező számára legjobb eredményű;</a:t>
            </a:r>
          </a:p>
          <a:p>
            <a:endParaRPr lang="hu-HU" sz="2000" dirty="0"/>
          </a:p>
          <a:p>
            <a:r>
              <a:rPr lang="hu-HU" sz="2000" b="1" dirty="0"/>
              <a:t>BME: nagyon tág választéklista</a:t>
            </a:r>
            <a:endParaRPr lang="hu-HU" sz="2000" dirty="0"/>
          </a:p>
        </p:txBody>
      </p:sp>
      <p:sp>
        <p:nvSpPr>
          <p:cNvPr id="15" name="Szövegdoboz 14">
            <a:extLst>
              <a:ext uri="{FF2B5EF4-FFF2-40B4-BE49-F238E27FC236}">
                <a16:creationId xmlns:a16="http://schemas.microsoft.com/office/drawing/2014/main" id="{47CE1564-EAAB-CE96-C1B8-F7FEF7DD3823}"/>
              </a:ext>
            </a:extLst>
          </p:cNvPr>
          <p:cNvSpPr txBox="1"/>
          <p:nvPr/>
        </p:nvSpPr>
        <p:spPr>
          <a:xfrm>
            <a:off x="4857388" y="4161975"/>
            <a:ext cx="2477223" cy="120482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hu-HU" sz="1800" b="1" dirty="0">
                <a:solidFill>
                  <a:schemeClr val="bg1"/>
                </a:solidFill>
              </a:rPr>
              <a:t>Emelt és középszintű érettségi között </a:t>
            </a:r>
            <a:r>
              <a:rPr lang="hu-HU" sz="1800" b="1" dirty="0">
                <a:solidFill>
                  <a:srgbClr val="FFFF00"/>
                </a:solidFill>
              </a:rPr>
              <a:t>ITT</a:t>
            </a:r>
            <a:r>
              <a:rPr lang="hu-HU" sz="1800" b="1" dirty="0">
                <a:solidFill>
                  <a:schemeClr val="bg1"/>
                </a:solidFill>
              </a:rPr>
              <a:t> nincs különbség, ugyanannyit érnek.</a:t>
            </a:r>
          </a:p>
        </p:txBody>
      </p:sp>
    </p:spTree>
    <p:extLst>
      <p:ext uri="{BB962C8B-B14F-4D97-AF65-F5344CB8AC3E}">
        <p14:creationId xmlns:p14="http://schemas.microsoft.com/office/powerpoint/2010/main" val="21145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A4DA9E0-7D3D-6C38-A47C-F26EEBC66097}"/>
              </a:ext>
            </a:extLst>
          </p:cNvPr>
          <p:cNvSpPr>
            <a:spLocks noGrp="1"/>
          </p:cNvSpPr>
          <p:nvPr>
            <p:ph type="title"/>
          </p:nvPr>
        </p:nvSpPr>
        <p:spPr/>
        <p:txBody>
          <a:bodyPr/>
          <a:lstStyle/>
          <a:p>
            <a:r>
              <a:rPr lang="hu-HU" dirty="0"/>
              <a:t>Érettségi pontok (két tantárgy)</a:t>
            </a:r>
          </a:p>
        </p:txBody>
      </p:sp>
      <p:sp>
        <p:nvSpPr>
          <p:cNvPr id="3" name="Tartalom helye 2">
            <a:extLst>
              <a:ext uri="{FF2B5EF4-FFF2-40B4-BE49-F238E27FC236}">
                <a16:creationId xmlns:a16="http://schemas.microsoft.com/office/drawing/2014/main" id="{693238CA-DBC1-5609-D12F-FF7A575BDE14}"/>
              </a:ext>
            </a:extLst>
          </p:cNvPr>
          <p:cNvSpPr>
            <a:spLocks noGrp="1"/>
          </p:cNvSpPr>
          <p:nvPr>
            <p:ph idx="1"/>
          </p:nvPr>
        </p:nvSpPr>
        <p:spPr>
          <a:xfrm>
            <a:off x="838200" y="1825624"/>
            <a:ext cx="10515600" cy="4530725"/>
          </a:xfrm>
        </p:spPr>
        <p:txBody>
          <a:bodyPr>
            <a:normAutofit lnSpcReduction="10000"/>
          </a:bodyPr>
          <a:lstStyle/>
          <a:p>
            <a:pPr marL="0" indent="0">
              <a:buNone/>
            </a:pPr>
            <a:r>
              <a:rPr lang="hu-HU" b="1" dirty="0"/>
              <a:t>Szabályok</a:t>
            </a:r>
          </a:p>
          <a:p>
            <a:pPr marL="514350" indent="-514350">
              <a:buFont typeface="+mj-lt"/>
              <a:buAutoNum type="arabicPeriod"/>
            </a:pPr>
            <a:r>
              <a:rPr lang="hu-HU" dirty="0"/>
              <a:t>Az Egyetem által szakonként megadott (igen tág) tantárgylistában szereplő tantárgyak közül választva.</a:t>
            </a:r>
          </a:p>
          <a:p>
            <a:pPr marL="514350" indent="-514350">
              <a:buFont typeface="+mj-lt"/>
              <a:buAutoNum type="arabicPeriod"/>
            </a:pPr>
            <a:r>
              <a:rPr lang="hu-HU" dirty="0"/>
              <a:t>Egyes szakoknál van kötelezően pontot adó érettségi tantárgy (ez lehet középszinten teljesített is).</a:t>
            </a:r>
          </a:p>
          <a:p>
            <a:pPr marL="514350" indent="-514350">
              <a:buFont typeface="+mj-lt"/>
              <a:buAutoNum type="arabicPeriod"/>
            </a:pPr>
            <a:r>
              <a:rPr lang="hu-HU" dirty="0"/>
              <a:t>Egyet emelt szinten kell teljesíteni.</a:t>
            </a:r>
          </a:p>
          <a:p>
            <a:pPr marL="514350" indent="-514350">
              <a:buFont typeface="+mj-lt"/>
              <a:buAutoNum type="arabicPeriod"/>
            </a:pPr>
            <a:r>
              <a:rPr lang="hu-HU" dirty="0"/>
              <a:t>A középszintű érettségi eredményét ennél a pontszám csoportnál 2/3-os szorzóval számítják át (pl. a 90%-os középszintű érettségi 60 pontot ér).</a:t>
            </a:r>
          </a:p>
          <a:p>
            <a:pPr marL="514350" indent="-514350">
              <a:buFont typeface="+mj-lt"/>
              <a:buAutoNum type="arabicPeriod"/>
            </a:pPr>
            <a:r>
              <a:rPr lang="hu-HU" dirty="0"/>
              <a:t>A „duplázás” lehetősége megmarad.</a:t>
            </a:r>
          </a:p>
        </p:txBody>
      </p:sp>
      <p:sp>
        <p:nvSpPr>
          <p:cNvPr id="4" name="Élőláb helye 3">
            <a:extLst>
              <a:ext uri="{FF2B5EF4-FFF2-40B4-BE49-F238E27FC236}">
                <a16:creationId xmlns:a16="http://schemas.microsoft.com/office/drawing/2014/main" id="{EE3A51FE-2AC4-3C33-7339-3C9066D19698}"/>
              </a:ext>
            </a:extLst>
          </p:cNvPr>
          <p:cNvSpPr>
            <a:spLocks noGrp="1"/>
          </p:cNvSpPr>
          <p:nvPr>
            <p:ph type="ftr" sz="quarter" idx="11"/>
          </p:nvPr>
        </p:nvSpPr>
        <p:spPr/>
        <p:txBody>
          <a:bodyPr/>
          <a:lstStyle/>
          <a:p>
            <a:r>
              <a:rPr lang="hu-HU"/>
              <a:t>Fókuszban a felvételi - középiskolai tanári ankét - Budapesti Műszaki és Gazdaságtudományi Egyetem</a:t>
            </a:r>
            <a:endParaRPr lang="hu-HU" dirty="0"/>
          </a:p>
        </p:txBody>
      </p:sp>
      <p:sp>
        <p:nvSpPr>
          <p:cNvPr id="5" name="Dia számának helye 4">
            <a:extLst>
              <a:ext uri="{FF2B5EF4-FFF2-40B4-BE49-F238E27FC236}">
                <a16:creationId xmlns:a16="http://schemas.microsoft.com/office/drawing/2014/main" id="{279A397E-2D02-BF2D-BB26-DA3F39FFABC9}"/>
              </a:ext>
            </a:extLst>
          </p:cNvPr>
          <p:cNvSpPr>
            <a:spLocks noGrp="1"/>
          </p:cNvSpPr>
          <p:nvPr>
            <p:ph type="sldNum" sz="quarter" idx="12"/>
          </p:nvPr>
        </p:nvSpPr>
        <p:spPr/>
        <p:txBody>
          <a:bodyPr/>
          <a:lstStyle/>
          <a:p>
            <a:fld id="{C2AF0AAF-3A3D-4B89-A05A-7C5562C1B562}" type="slidenum">
              <a:rPr lang="hu-HU" smtClean="0"/>
              <a:t>6</a:t>
            </a:fld>
            <a:endParaRPr lang="hu-HU"/>
          </a:p>
        </p:txBody>
      </p:sp>
    </p:spTree>
    <p:extLst>
      <p:ext uri="{BB962C8B-B14F-4D97-AF65-F5344CB8AC3E}">
        <p14:creationId xmlns:p14="http://schemas.microsoft.com/office/powerpoint/2010/main" val="366635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AFBA47D-8B35-6387-60CF-BBCB491C0265}"/>
              </a:ext>
            </a:extLst>
          </p:cNvPr>
          <p:cNvSpPr>
            <a:spLocks noGrp="1"/>
          </p:cNvSpPr>
          <p:nvPr>
            <p:ph type="title"/>
          </p:nvPr>
        </p:nvSpPr>
        <p:spPr/>
        <p:txBody>
          <a:bodyPr/>
          <a:lstStyle/>
          <a:p>
            <a:r>
              <a:rPr lang="hu-HU" dirty="0"/>
              <a:t>Érettségi pont – tantárgyak és szint</a:t>
            </a:r>
          </a:p>
        </p:txBody>
      </p:sp>
      <p:sp>
        <p:nvSpPr>
          <p:cNvPr id="3" name="Tartalom helye 2">
            <a:extLst>
              <a:ext uri="{FF2B5EF4-FFF2-40B4-BE49-F238E27FC236}">
                <a16:creationId xmlns:a16="http://schemas.microsoft.com/office/drawing/2014/main" id="{E2EAB2D0-8072-1CC0-25CD-13854BD8DCA9}"/>
              </a:ext>
            </a:extLst>
          </p:cNvPr>
          <p:cNvSpPr>
            <a:spLocks noGrp="1"/>
          </p:cNvSpPr>
          <p:nvPr>
            <p:ph idx="1"/>
          </p:nvPr>
        </p:nvSpPr>
        <p:spPr>
          <a:xfrm>
            <a:off x="883920" y="1193024"/>
            <a:ext cx="10515600" cy="522720"/>
          </a:xfrm>
        </p:spPr>
        <p:txBody>
          <a:bodyPr/>
          <a:lstStyle/>
          <a:p>
            <a:pPr marL="0" indent="0">
              <a:buNone/>
            </a:pPr>
            <a:r>
              <a:rPr lang="hu-HU" b="1" dirty="0"/>
              <a:t>Van-e kötött (kötelezően pontot adó) érettségi tantárgy?</a:t>
            </a:r>
          </a:p>
          <a:p>
            <a:pPr marL="0" indent="0">
              <a:buNone/>
            </a:pPr>
            <a:endParaRPr lang="hu-HU" dirty="0"/>
          </a:p>
        </p:txBody>
      </p:sp>
      <p:sp>
        <p:nvSpPr>
          <p:cNvPr id="4" name="Élőláb helye 3">
            <a:extLst>
              <a:ext uri="{FF2B5EF4-FFF2-40B4-BE49-F238E27FC236}">
                <a16:creationId xmlns:a16="http://schemas.microsoft.com/office/drawing/2014/main" id="{A8D53689-325D-0C65-7EC1-2E3C3240F601}"/>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0AB88D16-5E95-F88C-F5A3-1E1E694B7E5C}"/>
              </a:ext>
            </a:extLst>
          </p:cNvPr>
          <p:cNvSpPr>
            <a:spLocks noGrp="1"/>
          </p:cNvSpPr>
          <p:nvPr>
            <p:ph type="sldNum" sz="quarter" idx="12"/>
          </p:nvPr>
        </p:nvSpPr>
        <p:spPr/>
        <p:txBody>
          <a:bodyPr/>
          <a:lstStyle/>
          <a:p>
            <a:fld id="{C2AF0AAF-3A3D-4B89-A05A-7C5562C1B562}" type="slidenum">
              <a:rPr lang="hu-HU" smtClean="0"/>
              <a:t>7</a:t>
            </a:fld>
            <a:endParaRPr lang="hu-HU"/>
          </a:p>
        </p:txBody>
      </p:sp>
      <p:sp>
        <p:nvSpPr>
          <p:cNvPr id="6" name="Szövegdoboz 5">
            <a:extLst>
              <a:ext uri="{FF2B5EF4-FFF2-40B4-BE49-F238E27FC236}">
                <a16:creationId xmlns:a16="http://schemas.microsoft.com/office/drawing/2014/main" id="{1E6038DD-E2C3-8F5E-01B5-E65BBA67836C}"/>
              </a:ext>
            </a:extLst>
          </p:cNvPr>
          <p:cNvSpPr txBox="1"/>
          <p:nvPr/>
        </p:nvSpPr>
        <p:spPr>
          <a:xfrm>
            <a:off x="305027" y="1989429"/>
            <a:ext cx="5545357" cy="3046988"/>
          </a:xfrm>
          <a:prstGeom prst="rect">
            <a:avLst/>
          </a:prstGeom>
          <a:solidFill>
            <a:schemeClr val="accent6">
              <a:lumMod val="20000"/>
              <a:lumOff val="80000"/>
            </a:schemeClr>
          </a:solidFill>
          <a:ln>
            <a:solidFill>
              <a:schemeClr val="accent5"/>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hu-HU" sz="1600" b="1" dirty="0">
                <a:solidFill>
                  <a:schemeClr val="tx1"/>
                </a:solidFill>
              </a:rPr>
              <a:t>Nincs, a jelentkező számára legjobb eredményekből áll össze az érettségi pont:</a:t>
            </a:r>
          </a:p>
          <a:p>
            <a:pPr marL="285750" indent="-285750">
              <a:buFont typeface="Arial" panose="020B0604020202020204" pitchFamily="34" charset="0"/>
              <a:buChar char="•"/>
            </a:pPr>
            <a:r>
              <a:rPr lang="hu-HU" sz="1600" dirty="0">
                <a:solidFill>
                  <a:schemeClr val="tx1"/>
                </a:solidFill>
              </a:rPr>
              <a:t>energetikai mérnöki;</a:t>
            </a:r>
          </a:p>
          <a:p>
            <a:pPr marL="285750" indent="-285750">
              <a:buFont typeface="Arial" panose="020B0604020202020204" pitchFamily="34" charset="0"/>
              <a:buChar char="•"/>
            </a:pPr>
            <a:r>
              <a:rPr lang="hu-HU" sz="1600" dirty="0">
                <a:solidFill>
                  <a:schemeClr val="tx1"/>
                </a:solidFill>
              </a:rPr>
              <a:t>gépészmérnöki;</a:t>
            </a:r>
          </a:p>
          <a:p>
            <a:pPr marL="285750" indent="-285750">
              <a:buFont typeface="Arial" panose="020B0604020202020204" pitchFamily="34" charset="0"/>
              <a:buChar char="•"/>
            </a:pPr>
            <a:r>
              <a:rPr lang="hu-HU" sz="1600" dirty="0">
                <a:solidFill>
                  <a:schemeClr val="tx1"/>
                </a:solidFill>
              </a:rPr>
              <a:t>mechatronikai mérnöki;</a:t>
            </a:r>
          </a:p>
          <a:p>
            <a:pPr marL="285750" indent="-285750">
              <a:buFont typeface="Arial" panose="020B0604020202020204" pitchFamily="34" charset="0"/>
              <a:buChar char="•"/>
            </a:pPr>
            <a:r>
              <a:rPr lang="hu-HU" sz="1600" dirty="0">
                <a:solidFill>
                  <a:schemeClr val="tx1"/>
                </a:solidFill>
              </a:rPr>
              <a:t>ipari termék- és formatervező mérnöki;</a:t>
            </a:r>
          </a:p>
          <a:p>
            <a:pPr marL="285750" indent="-285750">
              <a:buFont typeface="Arial" panose="020B0604020202020204" pitchFamily="34" charset="0"/>
              <a:buChar char="•"/>
            </a:pPr>
            <a:r>
              <a:rPr lang="hu-HU" sz="1600" dirty="0">
                <a:solidFill>
                  <a:schemeClr val="tx1"/>
                </a:solidFill>
              </a:rPr>
              <a:t>fizikus-mérnöki;</a:t>
            </a:r>
          </a:p>
          <a:p>
            <a:pPr marL="285750" indent="-285750">
              <a:buFont typeface="Arial" panose="020B0604020202020204" pitchFamily="34" charset="0"/>
              <a:buChar char="•"/>
            </a:pPr>
            <a:r>
              <a:rPr lang="hu-HU" sz="1600" dirty="0">
                <a:solidFill>
                  <a:schemeClr val="tx1"/>
                </a:solidFill>
              </a:rPr>
              <a:t>műszaki menedzser;</a:t>
            </a:r>
          </a:p>
          <a:p>
            <a:pPr marL="285750" indent="-285750">
              <a:buFont typeface="Arial" panose="020B0604020202020204" pitchFamily="34" charset="0"/>
              <a:buChar char="•"/>
            </a:pPr>
            <a:r>
              <a:rPr lang="hu-HU" sz="1600" dirty="0">
                <a:solidFill>
                  <a:schemeClr val="tx1"/>
                </a:solidFill>
              </a:rPr>
              <a:t>gazdálkodási és menedzsment;</a:t>
            </a:r>
          </a:p>
          <a:p>
            <a:pPr marL="285750" indent="-285750">
              <a:buFont typeface="Arial" panose="020B0604020202020204" pitchFamily="34" charset="0"/>
              <a:buChar char="•"/>
            </a:pPr>
            <a:r>
              <a:rPr lang="hu-HU" sz="1600" dirty="0">
                <a:solidFill>
                  <a:schemeClr val="tx1"/>
                </a:solidFill>
              </a:rPr>
              <a:t>pénzügy és számvitel;</a:t>
            </a:r>
          </a:p>
          <a:p>
            <a:pPr marL="285750" indent="-285750">
              <a:buFont typeface="Arial" panose="020B0604020202020204" pitchFamily="34" charset="0"/>
              <a:buChar char="•"/>
            </a:pPr>
            <a:r>
              <a:rPr lang="hu-HU" sz="1600" dirty="0">
                <a:solidFill>
                  <a:schemeClr val="tx1"/>
                </a:solidFill>
              </a:rPr>
              <a:t>nemzetközi gazdálkodás;</a:t>
            </a:r>
          </a:p>
          <a:p>
            <a:pPr marL="285750" indent="-285750">
              <a:buFont typeface="Arial" panose="020B0604020202020204" pitchFamily="34" charset="0"/>
              <a:buChar char="•"/>
            </a:pPr>
            <a:r>
              <a:rPr lang="hu-HU" sz="1600" dirty="0">
                <a:solidFill>
                  <a:schemeClr val="tx1"/>
                </a:solidFill>
              </a:rPr>
              <a:t>kommunikáció- és médiatudomány.</a:t>
            </a:r>
          </a:p>
        </p:txBody>
      </p:sp>
      <p:sp>
        <p:nvSpPr>
          <p:cNvPr id="7" name="Szövegdoboz 6">
            <a:extLst>
              <a:ext uri="{FF2B5EF4-FFF2-40B4-BE49-F238E27FC236}">
                <a16:creationId xmlns:a16="http://schemas.microsoft.com/office/drawing/2014/main" id="{D24CA68E-2751-831C-4237-C7005A1BC555}"/>
              </a:ext>
            </a:extLst>
          </p:cNvPr>
          <p:cNvSpPr txBox="1"/>
          <p:nvPr/>
        </p:nvSpPr>
        <p:spPr>
          <a:xfrm>
            <a:off x="6221083" y="1989429"/>
            <a:ext cx="5325636" cy="3970318"/>
          </a:xfrm>
          <a:prstGeom prst="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hu-HU" b="1" dirty="0">
                <a:solidFill>
                  <a:srgbClr val="762536"/>
                </a:solidFill>
              </a:rPr>
              <a:t>Van, és az egyik kötelezően pontot adó tantárgy a </a:t>
            </a:r>
            <a:r>
              <a:rPr lang="hu-HU" b="1" dirty="0">
                <a:solidFill>
                  <a:srgbClr val="762536"/>
                </a:solidFill>
                <a:highlight>
                  <a:srgbClr val="FFFF00"/>
                </a:highlight>
              </a:rPr>
              <a:t>matematika</a:t>
            </a:r>
            <a:r>
              <a:rPr lang="hu-HU" b="1" dirty="0">
                <a:solidFill>
                  <a:srgbClr val="762536"/>
                </a:solidFill>
              </a:rPr>
              <a:t>:</a:t>
            </a:r>
          </a:p>
          <a:p>
            <a:pPr marL="285750" indent="-285750">
              <a:buFont typeface="Arial" panose="020B0604020202020204" pitchFamily="34" charset="0"/>
              <a:buChar char="•"/>
            </a:pPr>
            <a:r>
              <a:rPr lang="hu-HU" dirty="0">
                <a:solidFill>
                  <a:srgbClr val="762536"/>
                </a:solidFill>
              </a:rPr>
              <a:t>építőmérnök;</a:t>
            </a:r>
          </a:p>
          <a:p>
            <a:pPr marL="285750" indent="-285750">
              <a:buFont typeface="Arial" panose="020B0604020202020204" pitchFamily="34" charset="0"/>
              <a:buChar char="•"/>
            </a:pPr>
            <a:r>
              <a:rPr lang="hu-HU" dirty="0">
                <a:solidFill>
                  <a:srgbClr val="762536"/>
                </a:solidFill>
              </a:rPr>
              <a:t>építészmérnök (osztatlan);</a:t>
            </a:r>
          </a:p>
          <a:p>
            <a:pPr marL="285750" indent="-285750">
              <a:buFont typeface="Arial" panose="020B0604020202020204" pitchFamily="34" charset="0"/>
              <a:buChar char="•"/>
            </a:pPr>
            <a:r>
              <a:rPr lang="hu-HU" dirty="0">
                <a:solidFill>
                  <a:srgbClr val="762536"/>
                </a:solidFill>
              </a:rPr>
              <a:t>építészmérnök (alapképzés);</a:t>
            </a:r>
          </a:p>
          <a:p>
            <a:pPr marL="285750" indent="-285750">
              <a:buFont typeface="Arial" panose="020B0604020202020204" pitchFamily="34" charset="0"/>
              <a:buChar char="•"/>
            </a:pPr>
            <a:r>
              <a:rPr lang="hu-HU" dirty="0">
                <a:solidFill>
                  <a:srgbClr val="762536"/>
                </a:solidFill>
              </a:rPr>
              <a:t>járműmérnöki;</a:t>
            </a:r>
          </a:p>
          <a:p>
            <a:pPr marL="285750" indent="-285750">
              <a:buFont typeface="Arial" panose="020B0604020202020204" pitchFamily="34" charset="0"/>
              <a:buChar char="•"/>
            </a:pPr>
            <a:r>
              <a:rPr lang="hu-HU" dirty="0">
                <a:solidFill>
                  <a:srgbClr val="762536"/>
                </a:solidFill>
              </a:rPr>
              <a:t>jármű-üzemmérnöki;</a:t>
            </a:r>
          </a:p>
          <a:p>
            <a:pPr marL="285750" indent="-285750">
              <a:buFont typeface="Arial" panose="020B0604020202020204" pitchFamily="34" charset="0"/>
              <a:buChar char="•"/>
            </a:pPr>
            <a:r>
              <a:rPr lang="hu-HU" dirty="0">
                <a:solidFill>
                  <a:srgbClr val="762536"/>
                </a:solidFill>
              </a:rPr>
              <a:t>közlekedésmérnöki;</a:t>
            </a:r>
          </a:p>
          <a:p>
            <a:pPr marL="285750" indent="-285750">
              <a:buFont typeface="Arial" panose="020B0604020202020204" pitchFamily="34" charset="0"/>
              <a:buChar char="•"/>
            </a:pPr>
            <a:r>
              <a:rPr lang="hu-HU" dirty="0">
                <a:solidFill>
                  <a:srgbClr val="762536"/>
                </a:solidFill>
              </a:rPr>
              <a:t>logisztikai mérnöki;</a:t>
            </a:r>
          </a:p>
          <a:p>
            <a:pPr marL="285750" indent="-285750">
              <a:buFont typeface="Arial" panose="020B0604020202020204" pitchFamily="34" charset="0"/>
              <a:buChar char="•"/>
            </a:pPr>
            <a:r>
              <a:rPr lang="hu-HU" dirty="0">
                <a:solidFill>
                  <a:srgbClr val="762536"/>
                </a:solidFill>
              </a:rPr>
              <a:t>villamosmérnöki;</a:t>
            </a:r>
          </a:p>
          <a:p>
            <a:pPr marL="285750" indent="-285750">
              <a:buFont typeface="Arial" panose="020B0604020202020204" pitchFamily="34" charset="0"/>
              <a:buChar char="•"/>
            </a:pPr>
            <a:r>
              <a:rPr lang="hu-HU" dirty="0">
                <a:solidFill>
                  <a:srgbClr val="762536"/>
                </a:solidFill>
              </a:rPr>
              <a:t>mérnökinformatikus;</a:t>
            </a:r>
          </a:p>
          <a:p>
            <a:pPr marL="285750" indent="-285750">
              <a:buFont typeface="Arial" panose="020B0604020202020204" pitchFamily="34" charset="0"/>
              <a:buChar char="•"/>
            </a:pPr>
            <a:r>
              <a:rPr lang="hu-HU" dirty="0">
                <a:solidFill>
                  <a:srgbClr val="762536"/>
                </a:solidFill>
              </a:rPr>
              <a:t>üzemmérnök-informatikus;</a:t>
            </a:r>
          </a:p>
          <a:p>
            <a:pPr marL="285750" indent="-285750">
              <a:buFont typeface="Arial" panose="020B0604020202020204" pitchFamily="34" charset="0"/>
              <a:buChar char="•"/>
            </a:pPr>
            <a:r>
              <a:rPr lang="hu-HU" dirty="0">
                <a:solidFill>
                  <a:srgbClr val="762536"/>
                </a:solidFill>
              </a:rPr>
              <a:t>matematika;</a:t>
            </a:r>
          </a:p>
          <a:p>
            <a:pPr marL="285750" indent="-285750">
              <a:buFont typeface="Arial" panose="020B0604020202020204" pitchFamily="34" charset="0"/>
              <a:buChar char="•"/>
            </a:pPr>
            <a:r>
              <a:rPr lang="hu-HU" dirty="0">
                <a:solidFill>
                  <a:srgbClr val="762536"/>
                </a:solidFill>
              </a:rPr>
              <a:t>fizika.</a:t>
            </a:r>
          </a:p>
        </p:txBody>
      </p:sp>
      <p:sp>
        <p:nvSpPr>
          <p:cNvPr id="8" name="Szövegdoboz 7">
            <a:extLst>
              <a:ext uri="{FF2B5EF4-FFF2-40B4-BE49-F238E27FC236}">
                <a16:creationId xmlns:a16="http://schemas.microsoft.com/office/drawing/2014/main" id="{406826C7-7D3C-304F-7C57-8E2FDE249AEC}"/>
              </a:ext>
            </a:extLst>
          </p:cNvPr>
          <p:cNvSpPr txBox="1"/>
          <p:nvPr/>
        </p:nvSpPr>
        <p:spPr>
          <a:xfrm>
            <a:off x="305027" y="5032911"/>
            <a:ext cx="5545357" cy="1323439"/>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hu-HU" sz="1600" b="1" dirty="0">
                <a:solidFill>
                  <a:srgbClr val="002060"/>
                </a:solidFill>
              </a:rPr>
              <a:t>Van, és az egyik kötelezően pontot adó tantárgy a </a:t>
            </a:r>
            <a:r>
              <a:rPr lang="hu-HU" sz="1600" b="1" dirty="0">
                <a:solidFill>
                  <a:srgbClr val="002060"/>
                </a:solidFill>
                <a:highlight>
                  <a:srgbClr val="FFFF00"/>
                </a:highlight>
              </a:rPr>
              <a:t>matematika vagy a fizika vagy a kémia</a:t>
            </a:r>
            <a:r>
              <a:rPr lang="hu-HU" sz="1600" b="1" dirty="0">
                <a:solidFill>
                  <a:srgbClr val="002060"/>
                </a:solidFill>
              </a:rPr>
              <a:t>:</a:t>
            </a:r>
          </a:p>
          <a:p>
            <a:pPr marL="285750" indent="-285750">
              <a:buFont typeface="Arial" panose="020B0604020202020204" pitchFamily="34" charset="0"/>
              <a:buChar char="•"/>
            </a:pPr>
            <a:r>
              <a:rPr lang="hu-HU" sz="1600" dirty="0" err="1">
                <a:solidFill>
                  <a:srgbClr val="002060"/>
                </a:solidFill>
              </a:rPr>
              <a:t>biomérnöki</a:t>
            </a:r>
            <a:r>
              <a:rPr lang="hu-HU" sz="1600" dirty="0">
                <a:solidFill>
                  <a:srgbClr val="002060"/>
                </a:solidFill>
              </a:rPr>
              <a:t>;</a:t>
            </a:r>
          </a:p>
          <a:p>
            <a:pPr marL="285750" indent="-285750">
              <a:buFont typeface="Arial" panose="020B0604020202020204" pitchFamily="34" charset="0"/>
              <a:buChar char="•"/>
            </a:pPr>
            <a:r>
              <a:rPr lang="hu-HU" sz="1600" dirty="0">
                <a:solidFill>
                  <a:srgbClr val="002060"/>
                </a:solidFill>
              </a:rPr>
              <a:t>környezetmérnöki;</a:t>
            </a:r>
          </a:p>
          <a:p>
            <a:pPr marL="285750" indent="-285750">
              <a:buFont typeface="Arial" panose="020B0604020202020204" pitchFamily="34" charset="0"/>
              <a:buChar char="•"/>
            </a:pPr>
            <a:r>
              <a:rPr lang="hu-HU" sz="1600" dirty="0">
                <a:solidFill>
                  <a:srgbClr val="002060"/>
                </a:solidFill>
              </a:rPr>
              <a:t>vegyészmérnöki.</a:t>
            </a:r>
          </a:p>
        </p:txBody>
      </p:sp>
    </p:spTree>
    <p:extLst>
      <p:ext uri="{BB962C8B-B14F-4D97-AF65-F5344CB8AC3E}">
        <p14:creationId xmlns:p14="http://schemas.microsoft.com/office/powerpoint/2010/main" val="378718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BAEE21C-0984-A884-4E2A-4FA21D46FD51}"/>
              </a:ext>
            </a:extLst>
          </p:cNvPr>
          <p:cNvSpPr>
            <a:spLocks noGrp="1"/>
          </p:cNvSpPr>
          <p:nvPr>
            <p:ph type="title"/>
          </p:nvPr>
        </p:nvSpPr>
        <p:spPr/>
        <p:txBody>
          <a:bodyPr/>
          <a:lstStyle/>
          <a:p>
            <a:r>
              <a:rPr lang="hu-HU" dirty="0"/>
              <a:t>Minőségösztönző elemek</a:t>
            </a:r>
          </a:p>
        </p:txBody>
      </p:sp>
      <p:sp>
        <p:nvSpPr>
          <p:cNvPr id="3" name="Tartalom helye 2">
            <a:extLst>
              <a:ext uri="{FF2B5EF4-FFF2-40B4-BE49-F238E27FC236}">
                <a16:creationId xmlns:a16="http://schemas.microsoft.com/office/drawing/2014/main" id="{4980313D-4C79-7D30-9184-7DF9E05F2093}"/>
              </a:ext>
            </a:extLst>
          </p:cNvPr>
          <p:cNvSpPr>
            <a:spLocks noGrp="1"/>
          </p:cNvSpPr>
          <p:nvPr>
            <p:ph idx="1"/>
          </p:nvPr>
        </p:nvSpPr>
        <p:spPr/>
        <p:txBody>
          <a:bodyPr>
            <a:normAutofit/>
          </a:bodyPr>
          <a:lstStyle/>
          <a:p>
            <a:pPr marL="0" indent="0">
              <a:buNone/>
            </a:pPr>
            <a:r>
              <a:rPr lang="hu-HU" sz="3600" b="1" dirty="0"/>
              <a:t>2024-ben a központilag adott többletpontok helyére az intézményi pont lép</a:t>
            </a:r>
          </a:p>
          <a:p>
            <a:pPr marL="0" indent="0">
              <a:buNone/>
            </a:pPr>
            <a:r>
              <a:rPr lang="hu-HU" sz="3600" b="1" dirty="0">
                <a:solidFill>
                  <a:srgbClr val="762536"/>
                </a:solidFill>
              </a:rPr>
              <a:t>A BME </a:t>
            </a:r>
          </a:p>
          <a:p>
            <a:r>
              <a:rPr lang="hu-HU" sz="3600" b="1" dirty="0">
                <a:solidFill>
                  <a:srgbClr val="762536"/>
                </a:solidFill>
              </a:rPr>
              <a:t>megtartja az eddigi többletpont jogcímeket, </a:t>
            </a:r>
          </a:p>
          <a:p>
            <a:r>
              <a:rPr lang="hu-HU" sz="3600" b="1" dirty="0">
                <a:solidFill>
                  <a:srgbClr val="762536"/>
                </a:solidFill>
              </a:rPr>
              <a:t>emeli az adható pontokat és </a:t>
            </a:r>
          </a:p>
          <a:p>
            <a:r>
              <a:rPr lang="hu-HU" sz="3600" b="1" dirty="0">
                <a:solidFill>
                  <a:srgbClr val="762536"/>
                </a:solidFill>
              </a:rPr>
              <a:t>új jogcímeken is ad intézményi pontokat.</a:t>
            </a:r>
          </a:p>
          <a:p>
            <a:pPr marL="0" indent="0">
              <a:buNone/>
            </a:pPr>
            <a:r>
              <a:rPr lang="hu-HU" sz="3600" dirty="0"/>
              <a:t>Az intézményi pontok minden szakon egységesek.</a:t>
            </a:r>
          </a:p>
        </p:txBody>
      </p:sp>
      <p:sp>
        <p:nvSpPr>
          <p:cNvPr id="4" name="Élőláb helye 3">
            <a:extLst>
              <a:ext uri="{FF2B5EF4-FFF2-40B4-BE49-F238E27FC236}">
                <a16:creationId xmlns:a16="http://schemas.microsoft.com/office/drawing/2014/main" id="{6E83B538-9122-53BF-9B7F-BEB6A41509E9}"/>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8746C131-7230-C757-07F7-46EAD6A87899}"/>
              </a:ext>
            </a:extLst>
          </p:cNvPr>
          <p:cNvSpPr>
            <a:spLocks noGrp="1"/>
          </p:cNvSpPr>
          <p:nvPr>
            <p:ph type="sldNum" sz="quarter" idx="12"/>
          </p:nvPr>
        </p:nvSpPr>
        <p:spPr/>
        <p:txBody>
          <a:bodyPr/>
          <a:lstStyle/>
          <a:p>
            <a:fld id="{C2AF0AAF-3A3D-4B89-A05A-7C5562C1B562}" type="slidenum">
              <a:rPr lang="hu-HU" smtClean="0"/>
              <a:t>8</a:t>
            </a:fld>
            <a:endParaRPr lang="hu-HU"/>
          </a:p>
        </p:txBody>
      </p:sp>
    </p:spTree>
    <p:extLst>
      <p:ext uri="{BB962C8B-B14F-4D97-AF65-F5344CB8AC3E}">
        <p14:creationId xmlns:p14="http://schemas.microsoft.com/office/powerpoint/2010/main" val="1461258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B714A95-C491-59EC-30DB-CC2B620EE3A2}"/>
              </a:ext>
            </a:extLst>
          </p:cNvPr>
          <p:cNvSpPr>
            <a:spLocks noGrp="1"/>
          </p:cNvSpPr>
          <p:nvPr>
            <p:ph type="title"/>
          </p:nvPr>
        </p:nvSpPr>
        <p:spPr/>
        <p:txBody>
          <a:bodyPr/>
          <a:lstStyle/>
          <a:p>
            <a:r>
              <a:rPr lang="hu-HU" dirty="0"/>
              <a:t>Intézményi pontok - összefoglaló</a:t>
            </a:r>
          </a:p>
        </p:txBody>
      </p:sp>
      <p:sp>
        <p:nvSpPr>
          <p:cNvPr id="3" name="Tartalom helye 2">
            <a:extLst>
              <a:ext uri="{FF2B5EF4-FFF2-40B4-BE49-F238E27FC236}">
                <a16:creationId xmlns:a16="http://schemas.microsoft.com/office/drawing/2014/main" id="{C03096DB-1215-8473-FE06-0BA8BD0EF491}"/>
              </a:ext>
            </a:extLst>
          </p:cNvPr>
          <p:cNvSpPr>
            <a:spLocks noGrp="1"/>
          </p:cNvSpPr>
          <p:nvPr>
            <p:ph idx="1"/>
          </p:nvPr>
        </p:nvSpPr>
        <p:spPr/>
        <p:txBody>
          <a:bodyPr>
            <a:normAutofit fontScale="77500" lnSpcReduction="20000"/>
          </a:bodyPr>
          <a:lstStyle/>
          <a:p>
            <a:pPr marL="0" indent="0">
              <a:buNone/>
            </a:pPr>
            <a:r>
              <a:rPr lang="hu-HU" sz="3200" b="1" dirty="0"/>
              <a:t>A BME 2024-től a következő jogcímeken ad intézményi pontot:</a:t>
            </a:r>
          </a:p>
          <a:p>
            <a:r>
              <a:rPr lang="hu-HU" sz="2800" dirty="0"/>
              <a:t>nyelvtudás, nyelvi kompetenciák;</a:t>
            </a:r>
          </a:p>
          <a:p>
            <a:r>
              <a:rPr lang="hu-HU" sz="2800" dirty="0">
                <a:highlight>
                  <a:srgbClr val="FFFF00"/>
                </a:highlight>
              </a:rPr>
              <a:t>digitális kompetenciák;</a:t>
            </a:r>
          </a:p>
          <a:p>
            <a:r>
              <a:rPr lang="hu-HU" sz="2800" dirty="0"/>
              <a:t>emelt szinten teljesített érettségi;</a:t>
            </a:r>
          </a:p>
          <a:p>
            <a:r>
              <a:rPr lang="hu-HU" sz="2800" dirty="0"/>
              <a:t>felsőoktatási szakképzésben szerzett oklevél;</a:t>
            </a:r>
          </a:p>
          <a:p>
            <a:r>
              <a:rPr lang="hu-HU" sz="2800" dirty="0"/>
              <a:t>szakképesítés (OKJ, technikus);</a:t>
            </a:r>
          </a:p>
          <a:p>
            <a:r>
              <a:rPr lang="hu-HU" sz="2800" dirty="0"/>
              <a:t>esélyegyenlőség (hátrányos helyzet, fogyatékosság, gyermeknevelés);</a:t>
            </a:r>
          </a:p>
          <a:p>
            <a:r>
              <a:rPr lang="hu-HU" sz="2800" dirty="0"/>
              <a:t>országos tanulmányi, szakmai, művészeti versenyeken elért eredmény;</a:t>
            </a:r>
          </a:p>
          <a:p>
            <a:r>
              <a:rPr lang="hu-HU" sz="2800" dirty="0"/>
              <a:t>sporteredmények;</a:t>
            </a:r>
          </a:p>
          <a:p>
            <a:r>
              <a:rPr lang="hu-HU" sz="2800" dirty="0">
                <a:highlight>
                  <a:srgbClr val="FFFF00"/>
                </a:highlight>
              </a:rPr>
              <a:t>a BME által szervezett tanulmányi, szakmai, művészeti versenyek, előkészítő tanfolyamok;</a:t>
            </a:r>
          </a:p>
          <a:p>
            <a:r>
              <a:rPr lang="hu-HU" sz="2800" dirty="0">
                <a:highlight>
                  <a:srgbClr val="FFFF00"/>
                </a:highlight>
              </a:rPr>
              <a:t>munkatapasztalat.</a:t>
            </a:r>
          </a:p>
        </p:txBody>
      </p:sp>
      <p:sp>
        <p:nvSpPr>
          <p:cNvPr id="4" name="Élőláb helye 3">
            <a:extLst>
              <a:ext uri="{FF2B5EF4-FFF2-40B4-BE49-F238E27FC236}">
                <a16:creationId xmlns:a16="http://schemas.microsoft.com/office/drawing/2014/main" id="{F9448398-AD65-E874-C87D-2BCB2EF3F0B6}"/>
              </a:ext>
            </a:extLst>
          </p:cNvPr>
          <p:cNvSpPr>
            <a:spLocks noGrp="1"/>
          </p:cNvSpPr>
          <p:nvPr>
            <p:ph type="ftr" sz="quarter" idx="11"/>
          </p:nvPr>
        </p:nvSpPr>
        <p:spPr/>
        <p:txBody>
          <a:bodyPr/>
          <a:lstStyle/>
          <a:p>
            <a:r>
              <a:rPr lang="hu-HU" dirty="0"/>
              <a:t>Fókuszban a felvételi - középiskolai tanári ankét - Budapesti Műszaki és Gazdaságtudományi Egyetem</a:t>
            </a:r>
          </a:p>
        </p:txBody>
      </p:sp>
      <p:sp>
        <p:nvSpPr>
          <p:cNvPr id="5" name="Dia számának helye 4">
            <a:extLst>
              <a:ext uri="{FF2B5EF4-FFF2-40B4-BE49-F238E27FC236}">
                <a16:creationId xmlns:a16="http://schemas.microsoft.com/office/drawing/2014/main" id="{C5EDD0A5-EEEF-A590-D011-C7BBF5CC8AED}"/>
              </a:ext>
            </a:extLst>
          </p:cNvPr>
          <p:cNvSpPr>
            <a:spLocks noGrp="1"/>
          </p:cNvSpPr>
          <p:nvPr>
            <p:ph type="sldNum" sz="quarter" idx="12"/>
          </p:nvPr>
        </p:nvSpPr>
        <p:spPr/>
        <p:txBody>
          <a:bodyPr/>
          <a:lstStyle/>
          <a:p>
            <a:fld id="{C2AF0AAF-3A3D-4B89-A05A-7C5562C1B562}" type="slidenum">
              <a:rPr lang="hu-HU" smtClean="0"/>
              <a:t>9</a:t>
            </a:fld>
            <a:endParaRPr lang="hu-HU"/>
          </a:p>
        </p:txBody>
      </p:sp>
      <p:sp>
        <p:nvSpPr>
          <p:cNvPr id="6" name="Robbanás: 14 ágú 5">
            <a:extLst>
              <a:ext uri="{FF2B5EF4-FFF2-40B4-BE49-F238E27FC236}">
                <a16:creationId xmlns:a16="http://schemas.microsoft.com/office/drawing/2014/main" id="{C5D4FF91-3F7A-A6D7-7C12-96C42BBD50A3}"/>
              </a:ext>
            </a:extLst>
          </p:cNvPr>
          <p:cNvSpPr/>
          <p:nvPr/>
        </p:nvSpPr>
        <p:spPr>
          <a:xfrm>
            <a:off x="9507525" y="1943655"/>
            <a:ext cx="1846275" cy="1039097"/>
          </a:xfrm>
          <a:prstGeom prst="irregularSeal2">
            <a:avLst/>
          </a:prstGeom>
          <a:solidFill>
            <a:srgbClr val="FFFF00"/>
          </a:solidFill>
          <a:ln w="38100">
            <a:solidFill>
              <a:srgbClr val="762536"/>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a:solidFill>
                  <a:srgbClr val="762536"/>
                </a:solidFill>
              </a:rPr>
              <a:t>ÚJ</a:t>
            </a:r>
          </a:p>
        </p:txBody>
      </p:sp>
      <p:cxnSp>
        <p:nvCxnSpPr>
          <p:cNvPr id="7" name="Összekötő: görbe 6">
            <a:extLst>
              <a:ext uri="{FF2B5EF4-FFF2-40B4-BE49-F238E27FC236}">
                <a16:creationId xmlns:a16="http://schemas.microsoft.com/office/drawing/2014/main" id="{ECA9170A-6623-8ACA-04D8-9DB661DB6184}"/>
              </a:ext>
            </a:extLst>
          </p:cNvPr>
          <p:cNvCxnSpPr>
            <a:cxnSpLocks/>
            <a:stCxn id="6" idx="1"/>
          </p:cNvCxnSpPr>
          <p:nvPr/>
        </p:nvCxnSpPr>
        <p:spPr>
          <a:xfrm rot="10800000" flipV="1">
            <a:off x="3788229" y="2563119"/>
            <a:ext cx="5719296" cy="170749"/>
          </a:xfrm>
          <a:prstGeom prst="curvedConnector3">
            <a:avLst/>
          </a:prstGeom>
          <a:ln w="38100">
            <a:solidFill>
              <a:srgbClr val="762536"/>
            </a:solidFill>
            <a:tailEnd type="triangle"/>
          </a:ln>
        </p:spPr>
        <p:style>
          <a:lnRef idx="1">
            <a:schemeClr val="accent1"/>
          </a:lnRef>
          <a:fillRef idx="0">
            <a:schemeClr val="accent1"/>
          </a:fillRef>
          <a:effectRef idx="0">
            <a:schemeClr val="accent1"/>
          </a:effectRef>
          <a:fontRef idx="minor">
            <a:schemeClr val="tx1"/>
          </a:fontRef>
        </p:style>
      </p:cxnSp>
      <p:cxnSp>
        <p:nvCxnSpPr>
          <p:cNvPr id="8" name="Összekötő: görbe 7">
            <a:extLst>
              <a:ext uri="{FF2B5EF4-FFF2-40B4-BE49-F238E27FC236}">
                <a16:creationId xmlns:a16="http://schemas.microsoft.com/office/drawing/2014/main" id="{377D2CC9-CD5C-3340-F9E4-CEAAF40D2F3B}"/>
              </a:ext>
            </a:extLst>
          </p:cNvPr>
          <p:cNvCxnSpPr>
            <a:cxnSpLocks/>
            <a:stCxn id="6" idx="2"/>
          </p:cNvCxnSpPr>
          <p:nvPr/>
        </p:nvCxnSpPr>
        <p:spPr>
          <a:xfrm rot="5400000">
            <a:off x="8802452" y="3350244"/>
            <a:ext cx="2197786" cy="1197449"/>
          </a:xfrm>
          <a:prstGeom prst="curvedConnector3">
            <a:avLst/>
          </a:prstGeom>
          <a:ln w="38100">
            <a:solidFill>
              <a:srgbClr val="76253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9539724"/>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m" ma:contentTypeID="0x010100E773987F6FCB234CAD7E1038ABAFFC34" ma:contentTypeVersion="16" ma:contentTypeDescription="Új dokumentum létrehozása." ma:contentTypeScope="" ma:versionID="d39d91c1b5988f7a3017fd66ab8fa9f5">
  <xsd:schema xmlns:xsd="http://www.w3.org/2001/XMLSchema" xmlns:xs="http://www.w3.org/2001/XMLSchema" xmlns:p="http://schemas.microsoft.com/office/2006/metadata/properties" xmlns:ns3="c337042d-1629-4b4f-b38b-20e2dbf6aed7" xmlns:ns4="0291926e-7f6f-40e6-b2cd-618d734b3849" targetNamespace="http://schemas.microsoft.com/office/2006/metadata/properties" ma:root="true" ma:fieldsID="33ed4dfbbfd1db65928eedbe094212e9" ns3:_="" ns4:_="">
    <xsd:import namespace="c337042d-1629-4b4f-b38b-20e2dbf6aed7"/>
    <xsd:import namespace="0291926e-7f6f-40e6-b2cd-618d734b384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element ref="ns4:MediaServiceLocation" minOccurs="0"/>
                <xsd:element ref="ns4:MediaLengthInSeconds" minOccurs="0"/>
                <xsd:element ref="ns4:MediaServiceSearchPropertie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37042d-1629-4b4f-b38b-20e2dbf6aed7" elementFormDefault="qualified">
    <xsd:import namespace="http://schemas.microsoft.com/office/2006/documentManagement/types"/>
    <xsd:import namespace="http://schemas.microsoft.com/office/infopath/2007/PartnerControls"/>
    <xsd:element name="SharedWithUsers" ma:index="8"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Megosztva részletekkel" ma:internalName="SharedWithDetails" ma:readOnly="true">
      <xsd:simpleType>
        <xsd:restriction base="dms:Note">
          <xsd:maxLength value="255"/>
        </xsd:restriction>
      </xsd:simpleType>
    </xsd:element>
    <xsd:element name="SharingHintHash" ma:index="10" nillable="true" ma:displayName="Megosztási tipp kivonata"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91926e-7f6f-40e6-b2cd-618d734b384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c337042d-1629-4b4f-b38b-20e2dbf6aed7">
      <UserInfo>
        <DisplayName>Dallos Györgyi</DisplayName>
        <AccountId>15</AccountId>
        <AccountType/>
      </UserInfo>
    </SharedWithUsers>
    <_activity xmlns="0291926e-7f6f-40e6-b2cd-618d734b3849" xsi:nil="true"/>
  </documentManagement>
</p:properties>
</file>

<file path=customXml/itemProps1.xml><?xml version="1.0" encoding="utf-8"?>
<ds:datastoreItem xmlns:ds="http://schemas.openxmlformats.org/officeDocument/2006/customXml" ds:itemID="{41F2F1E0-7214-454C-A042-60846DC82C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37042d-1629-4b4f-b38b-20e2dbf6aed7"/>
    <ds:schemaRef ds:uri="0291926e-7f6f-40e6-b2cd-618d734b38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CA796B-6E0F-488B-83C0-7D59E07D3C20}">
  <ds:schemaRefs>
    <ds:schemaRef ds:uri="http://schemas.microsoft.com/sharepoint/v3/contenttype/forms"/>
  </ds:schemaRefs>
</ds:datastoreItem>
</file>

<file path=customXml/itemProps3.xml><?xml version="1.0" encoding="utf-8"?>
<ds:datastoreItem xmlns:ds="http://schemas.openxmlformats.org/officeDocument/2006/customXml" ds:itemID="{0D1DEF2A-AD1A-4B13-AD37-AD7BB8ABB610}">
  <ds:schemaRefs>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http://www.w3.org/XML/1998/namespace"/>
    <ds:schemaRef ds:uri="http://schemas.microsoft.com/office/infopath/2007/PartnerControls"/>
    <ds:schemaRef ds:uri="0291926e-7f6f-40e6-b2cd-618d734b3849"/>
    <ds:schemaRef ds:uri="c337042d-1629-4b4f-b38b-20e2dbf6aed7"/>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148</TotalTime>
  <Words>3210</Words>
  <Application>Microsoft Office PowerPoint</Application>
  <PresentationFormat>Szélesvásznú</PresentationFormat>
  <Paragraphs>451</Paragraphs>
  <Slides>27</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27</vt:i4>
      </vt:variant>
    </vt:vector>
  </HeadingPairs>
  <TitlesOfParts>
    <vt:vector size="32" baseType="lpstr">
      <vt:lpstr>Arial</vt:lpstr>
      <vt:lpstr>Calibri</vt:lpstr>
      <vt:lpstr>Calibri Light</vt:lpstr>
      <vt:lpstr>Palatino Linotype</vt:lpstr>
      <vt:lpstr>Office-téma</vt:lpstr>
      <vt:lpstr>Fókuszban a felvételi Középiskolai tanári ankét</vt:lpstr>
      <vt:lpstr>Teljesítmény és minőség Az új felvételi rendszer</vt:lpstr>
      <vt:lpstr>Az új rendszer alapelemei</vt:lpstr>
      <vt:lpstr>Tanulmányi pont - év végi jegy  </vt:lpstr>
      <vt:lpstr>Tanulmányi pont - érettségi</vt:lpstr>
      <vt:lpstr>Érettségi pontok (két tantárgy)</vt:lpstr>
      <vt:lpstr>Érettségi pont – tantárgyak és szint</vt:lpstr>
      <vt:lpstr>Minőségösztönző elemek</vt:lpstr>
      <vt:lpstr>Intézményi pontok - összefoglaló</vt:lpstr>
      <vt:lpstr>Nyelvtudás, nyelvi kompetenciák</vt:lpstr>
      <vt:lpstr>Digitális kompetenciák</vt:lpstr>
      <vt:lpstr>Emelt szintű érettségi</vt:lpstr>
      <vt:lpstr>Esélyegyenlőség</vt:lpstr>
      <vt:lpstr>Tanulmányi versenyek – 1.</vt:lpstr>
      <vt:lpstr>Tanulmányi versenyek – 2.</vt:lpstr>
      <vt:lpstr>Tanulmányi versenyek – 3.</vt:lpstr>
      <vt:lpstr>Tanulmányi versenyek – 4.</vt:lpstr>
      <vt:lpstr>Tanulmányi versenyek – 5. (ÚJ)</vt:lpstr>
      <vt:lpstr>Sporteredmény</vt:lpstr>
      <vt:lpstr>Munkatapasztalat - (ÚJ)</vt:lpstr>
      <vt:lpstr>BME jogcímek – 1. - (ÚJ)</vt:lpstr>
      <vt:lpstr>BME jogcímek – 2. - (ÚJ)</vt:lpstr>
      <vt:lpstr>Teljesítmény és minőség</vt:lpstr>
      <vt:lpstr>Miért fontos?</vt:lpstr>
      <vt:lpstr>Pontszámítás – Példa – 1.</vt:lpstr>
      <vt:lpstr>Pontszámítás – Példa – 2.</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Együtt a jövőnkért Középiskolai tanári ankét</dc:title>
  <dc:creator>Rumi Tamás</dc:creator>
  <cp:lastModifiedBy>Bihari Péter</cp:lastModifiedBy>
  <cp:revision>14</cp:revision>
  <dcterms:created xsi:type="dcterms:W3CDTF">2023-04-25T05:16:01Z</dcterms:created>
  <dcterms:modified xsi:type="dcterms:W3CDTF">2023-12-05T09:04:27Z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0x010100E773987F6FCB234CAD7E1038ABAFFC34</vt:lpwstr>
  </property>
  <property fmtid="{D5CDD505-2E9C-101B-9397-08002B2CF9AE}" pid="3" name="MediaServiceImageTags">
    <vt:lpwstr/>
  </property>
</Properties>
</file>